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1"/>
  </p:notesMasterIdLst>
  <p:sldIdLst>
    <p:sldId id="258" r:id="rId5"/>
    <p:sldId id="363" r:id="rId6"/>
    <p:sldId id="361" r:id="rId7"/>
    <p:sldId id="345" r:id="rId8"/>
    <p:sldId id="261" r:id="rId9"/>
    <p:sldId id="293" r:id="rId10"/>
    <p:sldId id="355" r:id="rId11"/>
    <p:sldId id="346" r:id="rId12"/>
    <p:sldId id="356" r:id="rId13"/>
    <p:sldId id="353" r:id="rId14"/>
    <p:sldId id="354" r:id="rId15"/>
    <p:sldId id="358" r:id="rId16"/>
    <p:sldId id="347" r:id="rId17"/>
    <p:sldId id="348" r:id="rId18"/>
    <p:sldId id="360" r:id="rId19"/>
    <p:sldId id="362" r:id="rId20"/>
  </p:sldIdLst>
  <p:sldSz cx="10688638" cy="7562850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F74"/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73905" autoAdjust="0"/>
  </p:normalViewPr>
  <p:slideViewPr>
    <p:cSldViewPr>
      <p:cViewPr varScale="1">
        <p:scale>
          <a:sx n="49" d="100"/>
          <a:sy n="49" d="100"/>
        </p:scale>
        <p:origin x="2142" y="54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744538"/>
            <a:ext cx="525938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CFBBD87-F840-43FA-ABF6-3CF224B0FC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59160-BF10-4D6A-957A-BD235DF55229}" type="slidenum">
              <a:rPr lang="en-GB" smtClean="0">
                <a:ea typeface="MS PGothic" pitchFamily="34" charset="-128"/>
              </a:rPr>
              <a:pPr/>
              <a:t>1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Preferred</a:t>
            </a:r>
            <a:r>
              <a:rPr lang="en-GB" baseline="0" dirty="0" smtClean="0"/>
              <a:t> strategy IIA finding suggestions- encourage the use more sustainable form of transport and development locations, reducing the need to travel by car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BBD87-F840-43FA-ABF6-3CF224B0FC6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19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BBD87-F840-43FA-ABF6-3CF224B0FC6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4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rPr>
              <a:t> HIA is defined as a combination of procedures, methods and tools by which a policy, program or project may be judged as to its potential effects on the health of a population, and the distribution of those effects within the population.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rPr>
              <a:t> A major objective or purpose of an HIA is to inform and influence decision-making; however, it is not a decision-making tool per se. HIA is a process that considers to what extent the health and well-being of a population may be potentially affected by a proposed action - be it a policy, program, plan, or project. It provides a systematic, objective, yet flexible and practical way of assessing potential positive and negative health impacts associated with a particular activity. It also provides an opportunity to suggest ways in which health risks can be minimized and health benefits maximized. </a:t>
            </a:r>
            <a:endParaRPr lang="en-US" sz="14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2605C-51A2-4752-9C4E-D40E3CF5259E}" type="slidenum">
              <a:rPr lang="en-GB" smtClean="0">
                <a:ea typeface="MS PGothic" pitchFamily="34" charset="-128"/>
              </a:rPr>
              <a:pPr/>
              <a:t>4</a:t>
            </a:fld>
            <a:endParaRPr lang="en-GB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84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CA48E-D7AC-46E6-9D0D-70A8147B14CA}" type="slidenum">
              <a:rPr lang="en-GB" smtClean="0">
                <a:ea typeface="MS PGothic" pitchFamily="34" charset="-128"/>
              </a:rPr>
              <a:pPr/>
              <a:t>5</a:t>
            </a:fld>
            <a:endParaRPr lang="en-GB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9046D-81AE-43BA-BA53-104CE52475F4}" type="slidenum">
              <a:rPr lang="en-GB" smtClean="0">
                <a:ea typeface="MS PGothic" pitchFamily="34" charset="-128"/>
              </a:rPr>
              <a:pPr/>
              <a:t>6</a:t>
            </a:fld>
            <a:endParaRPr lang="en-GB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9046D-81AE-43BA-BA53-104CE52475F4}" type="slidenum">
              <a:rPr lang="en-GB" smtClean="0">
                <a:ea typeface="MS PGothic" pitchFamily="34" charset="-128"/>
              </a:rPr>
              <a:pPr/>
              <a:t>7</a:t>
            </a:fld>
            <a:endParaRPr lang="en-GB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52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BBD87-F840-43FA-ABF6-3CF224B0FC6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73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BBD87-F840-43FA-ABF6-3CF224B0FC6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69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BBD87-F840-43FA-ABF6-3CF224B0FC6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048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BBD87-F840-43FA-ABF6-3CF224B0FC6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84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457200"/>
            <a:ext cx="22701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6662738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44656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6238" y="1981200"/>
            <a:ext cx="446722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 slide2 b-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0"/>
            <a:ext cx="106949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906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90852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6294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+mj-lt"/>
          <a:ea typeface="MS PGothic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Verdana Bold" pitchFamily="1" charset="0"/>
          <a:ea typeface="MS PGothic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Verdana Bold" pitchFamily="1" charset="0"/>
          <a:ea typeface="MS PGothic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Verdana Bold" pitchFamily="1" charset="0"/>
          <a:ea typeface="MS PGothic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Verdana Bold" pitchFamily="1" charset="0"/>
          <a:ea typeface="MS PGothic" pitchFamily="34" charset="-128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Verdana Bold" pitchFamily="1" charset="0"/>
          <a:ea typeface="ＭＳ Ｐゴシック" pitchFamily="1" charset="-128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Verdana Bold" pitchFamily="1" charset="0"/>
          <a:ea typeface="ＭＳ Ｐゴシック" pitchFamily="1" charset="-128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Verdana Bold" pitchFamily="1" charset="0"/>
          <a:ea typeface="ＭＳ Ｐゴシック" pitchFamily="1" charset="-128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600">
          <a:solidFill>
            <a:srgbClr val="423F74"/>
          </a:solidFill>
          <a:latin typeface="Verdana Bold" pitchFamily="1" charset="0"/>
          <a:ea typeface="ＭＳ Ｐゴシック" pitchFamily="1" charset="-128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itchFamily="34" charset="-128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MS PGothic" pitchFamily="34" charset="-128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MS PGothic" pitchFamily="34" charset="-128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Insert name of presentation on Master Slide</a:t>
            </a:r>
          </a:p>
        </p:txBody>
      </p:sp>
      <p:pic>
        <p:nvPicPr>
          <p:cNvPr id="2051" name="Picture 9" descr="Title slide2 b-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8478"/>
            <a:ext cx="106949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736600" y="3997325"/>
            <a:ext cx="9525000" cy="2233613"/>
          </a:xfrm>
          <a:noFill/>
        </p:spPr>
        <p:txBody>
          <a:bodyPr/>
          <a:lstStyle/>
          <a:p>
            <a:pPr algn="ctr" eaLnBrk="1" hangingPunct="1"/>
            <a:r>
              <a:rPr lang="en-GB" sz="3200" dirty="0" smtClean="0">
                <a:solidFill>
                  <a:schemeClr val="bg1"/>
                </a:solidFill>
              </a:rPr>
              <a:t>Sample Workshop Presentation  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i="1" dirty="0" smtClean="0">
                <a:solidFill>
                  <a:schemeClr val="bg1"/>
                </a:solidFill>
              </a:rPr>
              <a:t/>
            </a:r>
            <a:br>
              <a:rPr lang="en-GB" sz="3200" i="1" dirty="0" smtClean="0">
                <a:solidFill>
                  <a:schemeClr val="bg1"/>
                </a:solidFill>
              </a:rPr>
            </a:br>
            <a:r>
              <a:rPr lang="en-GB" sz="3200" i="1" dirty="0" smtClean="0">
                <a:solidFill>
                  <a:schemeClr val="bg1"/>
                </a:solidFill>
              </a:rPr>
              <a:t>Deposit Plan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 </a:t>
            </a:r>
            <a:endParaRPr lang="en-GB" sz="3200" dirty="0" smtClean="0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63575" y="6157913"/>
            <a:ext cx="9525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2054" name="Picture 5" descr="WHIASU logo-bilingual-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675" y="396875"/>
            <a:ext cx="237648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07" y="469057"/>
            <a:ext cx="9217023" cy="590465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Employment </a:t>
            </a:r>
          </a:p>
          <a:p>
            <a:pPr marL="0" indent="0">
              <a:buNone/>
            </a:pPr>
            <a:r>
              <a:rPr lang="en-GB" sz="2400" b="1" dirty="0" smtClean="0"/>
              <a:t>Skills for employment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37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07" y="685081"/>
            <a:ext cx="9085263" cy="5328592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 smtClean="0"/>
              <a:t>Economic assets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b="1" i="1" dirty="0" smtClean="0"/>
              <a:t>Rural economy </a:t>
            </a:r>
          </a:p>
        </p:txBody>
      </p:sp>
    </p:spTree>
    <p:extLst>
      <p:ext uri="{BB962C8B-B14F-4D97-AF65-F5344CB8AC3E}">
        <p14:creationId xmlns:p14="http://schemas.microsoft.com/office/powerpoint/2010/main" val="37600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3" y="469057"/>
            <a:ext cx="10297144" cy="6048672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 smtClean="0"/>
              <a:t>Affordable housing:</a:t>
            </a:r>
          </a:p>
          <a:p>
            <a:r>
              <a:rPr lang="en-GB" sz="2400" b="1" i="1" dirty="0" smtClean="0"/>
              <a:t>Housing profile</a:t>
            </a:r>
          </a:p>
          <a:p>
            <a:r>
              <a:rPr lang="en-GB" sz="2400" b="1" i="1" dirty="0" smtClean="0"/>
              <a:t> by tenancy</a:t>
            </a:r>
          </a:p>
          <a:p>
            <a:r>
              <a:rPr lang="en-GB" sz="2400" b="1" i="1" dirty="0" smtClean="0"/>
              <a:t>Affordability</a:t>
            </a:r>
          </a:p>
          <a:p>
            <a:r>
              <a:rPr lang="en-GB" sz="2400" b="1" i="1" dirty="0" smtClean="0"/>
              <a:t>Social</a:t>
            </a:r>
          </a:p>
          <a:p>
            <a:r>
              <a:rPr lang="en-GB" sz="2400" b="1" i="1" dirty="0" smtClean="0"/>
              <a:t>LDP projections  </a:t>
            </a:r>
          </a:p>
        </p:txBody>
      </p:sp>
    </p:spTree>
    <p:extLst>
      <p:ext uri="{BB962C8B-B14F-4D97-AF65-F5344CB8AC3E}">
        <p14:creationId xmlns:p14="http://schemas.microsoft.com/office/powerpoint/2010/main" val="40167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Lifestyle data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Health profile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4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Wider determinants could include: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isolation</a:t>
            </a:r>
          </a:p>
          <a:p>
            <a:r>
              <a:rPr lang="en-GB" dirty="0" smtClean="0"/>
              <a:t>Air quality</a:t>
            </a:r>
          </a:p>
          <a:p>
            <a:r>
              <a:rPr lang="en-GB" dirty="0" smtClean="0"/>
              <a:t>Rurality</a:t>
            </a:r>
          </a:p>
          <a:p>
            <a:r>
              <a:rPr lang="en-GB" dirty="0" smtClean="0"/>
              <a:t>Transport</a:t>
            </a:r>
          </a:p>
          <a:p>
            <a:r>
              <a:rPr lang="en-GB" dirty="0" smtClean="0"/>
              <a:t>Active travel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Insert name of presentation on Master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9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/ break out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Insert name of presentation on Master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2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r>
              <a:rPr lang="en-GB" smtClean="0"/>
              <a:t>of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Insert name of presentation on Master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5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Plan / Stage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 </a:t>
            </a:r>
          </a:p>
          <a:p>
            <a:r>
              <a:rPr lang="en-GB" dirty="0" smtClean="0"/>
              <a:t>Overview</a:t>
            </a:r>
          </a:p>
          <a:p>
            <a:r>
              <a:rPr lang="en-GB" dirty="0" smtClean="0"/>
              <a:t>Duration</a:t>
            </a:r>
          </a:p>
          <a:p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Insert name of presentation on Master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4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Definition of HIA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51831" y="1837209"/>
            <a:ext cx="9085263" cy="4464050"/>
          </a:xfrm>
        </p:spPr>
        <p:txBody>
          <a:bodyPr/>
          <a:lstStyle/>
          <a:p>
            <a:pPr>
              <a:buFontTx/>
              <a:buNone/>
            </a:pPr>
            <a:endParaRPr lang="en-GB" sz="2800" dirty="0" smtClean="0"/>
          </a:p>
          <a:p>
            <a:r>
              <a:rPr lang="en-GB" sz="2400" i="1" dirty="0" smtClean="0"/>
              <a:t>‘Health Impact Assessment is a combination of procedures, methods and tools by which a policy, programme or project may be judged as to its potential effects on the health of a population, and the distribution of those effects within the population’</a:t>
            </a:r>
          </a:p>
          <a:p>
            <a:pPr algn="ctr">
              <a:buFontTx/>
              <a:buNone/>
            </a:pPr>
            <a:r>
              <a:rPr lang="en-GB" sz="2000" dirty="0" smtClean="0"/>
              <a:t>Gothenburg Consensus (1999)</a:t>
            </a:r>
          </a:p>
          <a:p>
            <a:pPr algn="ctr">
              <a:buFontTx/>
              <a:buNone/>
            </a:pPr>
            <a:endParaRPr lang="en-GB" sz="2000" dirty="0" smtClean="0"/>
          </a:p>
          <a:p>
            <a:r>
              <a:rPr lang="en-GB" sz="2400" i="1" dirty="0"/>
              <a:t>HIA uses a broad social model of health incorporating also wellbeing through the lens of wider determinants of health. </a:t>
            </a:r>
          </a:p>
          <a:p>
            <a:pPr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5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08038" y="0"/>
            <a:ext cx="9067800" cy="1008063"/>
          </a:xfrm>
        </p:spPr>
        <p:txBody>
          <a:bodyPr/>
          <a:lstStyle/>
          <a:p>
            <a:r>
              <a:rPr lang="en-GB" sz="2800" smtClean="0"/>
              <a:t>Health and Wellbeing outcomes are shaped by wider social and economic processes </a:t>
            </a:r>
          </a:p>
        </p:txBody>
      </p:sp>
      <p:pic>
        <p:nvPicPr>
          <p:cNvPr id="5123" name="Picture 3" descr="healthdeterminants-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1044575"/>
            <a:ext cx="7345363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63575" y="6157913"/>
            <a:ext cx="9288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n-GB" sz="1600">
                <a:latin typeface="Verdana" pitchFamily="34" charset="0"/>
              </a:rPr>
              <a:t>Source: Based on Dahlgren and Whitehead (1991)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3213" y="252413"/>
            <a:ext cx="10082212" cy="1219200"/>
          </a:xfrm>
        </p:spPr>
        <p:txBody>
          <a:bodyPr/>
          <a:lstStyle/>
          <a:p>
            <a:r>
              <a:rPr lang="en-GB" sz="3200" b="1" dirty="0" smtClean="0">
                <a:latin typeface="Verdana" pitchFamily="34" charset="0"/>
              </a:rPr>
              <a:t> Identifying the health impacts</a:t>
            </a:r>
            <a:endParaRPr lang="en-GB" sz="32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3213" y="1404938"/>
            <a:ext cx="10082212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 </a:t>
            </a:r>
            <a:r>
              <a:rPr lang="en-GB" sz="2800" dirty="0" smtClean="0"/>
              <a:t>Identification of possible, potential impacts should be described according to:</a:t>
            </a:r>
          </a:p>
          <a:p>
            <a:pPr lvl="1" eaLnBrk="1" hangingPunct="1">
              <a:lnSpc>
                <a:spcPct val="90000"/>
              </a:lnSpc>
            </a:pPr>
            <a:endParaRPr lang="en-GB" sz="28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Whether they are positive/negative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Population groups affected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How impact may occur – positive / negative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Scale of impact – major / moderate / minimal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When impact may occur – short to long term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Any evidence to support the above... </a:t>
            </a:r>
          </a:p>
          <a:p>
            <a:pPr marL="520700" lvl="1" indent="0" eaLnBrk="1" hangingPunct="1">
              <a:lnSpc>
                <a:spcPct val="90000"/>
              </a:lnSpc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identify solutions/recommendations 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3759" y="2557289"/>
            <a:ext cx="10082212" cy="2016224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Verdana" pitchFamily="34" charset="0"/>
              </a:rPr>
              <a:t> Key data (LA health &amp; community data that is relevant to issues addressed within the LDP and can aid discussion within the HIA workshop) </a:t>
            </a:r>
            <a:endParaRPr lang="en-GB" sz="3200" dirty="0" smtClean="0"/>
          </a:p>
        </p:txBody>
      </p:sp>
      <p:pic>
        <p:nvPicPr>
          <p:cNvPr id="12292" name="Picture 5" descr="WHIASU logo-bilingual-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6594475"/>
            <a:ext cx="7905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7895" y="75708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Population projections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Insert name of presentation on Master Slide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8246" y="901105"/>
            <a:ext cx="53435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Population profiles </a:t>
            </a:r>
            <a:r>
              <a:rPr lang="en-GB" sz="2000" b="1" i="1" dirty="0" err="1" smtClean="0"/>
              <a:t>eg</a:t>
            </a:r>
            <a:r>
              <a:rPr lang="en-GB" sz="2000" b="1" i="1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by deprivation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Households by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LSOA’s by deprivation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Child poverty rates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8CC63F"/>
      </a:accent2>
      <a:accent3>
        <a:srgbClr val="FFFFFF"/>
      </a:accent3>
      <a:accent4>
        <a:srgbClr val="000000"/>
      </a:accent4>
      <a:accent5>
        <a:srgbClr val="DAEDEF"/>
      </a:accent5>
      <a:accent6>
        <a:srgbClr val="7EB338"/>
      </a:accent6>
      <a:hlink>
        <a:srgbClr val="ED1C24"/>
      </a:hlink>
      <a:folHlink>
        <a:srgbClr val="000000"/>
      </a:folHlink>
    </a:clrScheme>
    <a:fontScheme name="Blank Presentation">
      <a:majorFont>
        <a:latin typeface="Verdana Bol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936CDCDE8F8418920914B3BFFF19C" ma:contentTypeVersion="14" ma:contentTypeDescription="Create a new document." ma:contentTypeScope="" ma:versionID="fcd5fed2db48fda005b4829025f8161d">
  <xsd:schema xmlns:xsd="http://www.w3.org/2001/XMLSchema" xmlns:xs="http://www.w3.org/2001/XMLSchema" xmlns:p="http://schemas.microsoft.com/office/2006/metadata/properties" xmlns:ns3="b7e247b7-cca8-429f-8688-16f83c8fba5f" xmlns:ns4="f30bebb2-c01f-48d0-81da-dc8b123879c2" targetNamespace="http://schemas.microsoft.com/office/2006/metadata/properties" ma:root="true" ma:fieldsID="33cba17c5702ddfc4692595846f488d5" ns3:_="" ns4:_="">
    <xsd:import namespace="b7e247b7-cca8-429f-8688-16f83c8fba5f"/>
    <xsd:import namespace="f30bebb2-c01f-48d0-81da-dc8b123879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247b7-cca8-429f-8688-16f83c8fba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ebb2-c01f-48d0-81da-dc8b12387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6FFA3-B01F-4AD4-8938-492E6AAEAB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FD0368-799B-46EC-ADA5-F92ADD34B345}">
  <ds:schemaRefs>
    <ds:schemaRef ds:uri="http://purl.org/dc/elements/1.1/"/>
    <ds:schemaRef ds:uri="http://schemas.microsoft.com/office/2006/metadata/properties"/>
    <ds:schemaRef ds:uri="f30bebb2-c01f-48d0-81da-dc8b123879c2"/>
    <ds:schemaRef ds:uri="b7e247b7-cca8-429f-8688-16f83c8fba5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021B6B-667B-46ED-8AA4-E51FEC33C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247b7-cca8-429f-8688-16f83c8fba5f"/>
    <ds:schemaRef ds:uri="f30bebb2-c01f-48d0-81da-dc8b123879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501</Words>
  <Application>Microsoft Office PowerPoint</Application>
  <PresentationFormat>Custom</PresentationFormat>
  <Paragraphs>75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MS PGothic</vt:lpstr>
      <vt:lpstr>Arial</vt:lpstr>
      <vt:lpstr>Verdana</vt:lpstr>
      <vt:lpstr>Verdana Bold</vt:lpstr>
      <vt:lpstr>Wingdings</vt:lpstr>
      <vt:lpstr>Blank Presentation</vt:lpstr>
      <vt:lpstr>Sample Workshop Presentation      Deposit Plan   </vt:lpstr>
      <vt:lpstr>Outline of session</vt:lpstr>
      <vt:lpstr>Outline of Plan / Stage</vt:lpstr>
      <vt:lpstr>Definition of HIA </vt:lpstr>
      <vt:lpstr>Health and Wellbeing outcomes are shaped by wider social and economic processes </vt:lpstr>
      <vt:lpstr> Identifying the health impacts</vt:lpstr>
      <vt:lpstr> Key data (LA health &amp; community data that is relevant to issues addressed within the LDP and can aid discussion within the HIA workshop)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Wider determinants could include:</vt:lpstr>
      <vt:lpstr>Discussion / break out groups</vt:lpstr>
    </vt:vector>
  </TitlesOfParts>
  <Company>Public Health Wales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Wales</dc:title>
  <dc:creator>Public Health Wales</dc:creator>
  <cp:lastModifiedBy>Julie Sloan (Public Health Wales)</cp:lastModifiedBy>
  <cp:revision>276</cp:revision>
  <cp:lastPrinted>2018-05-14T14:27:37Z</cp:lastPrinted>
  <dcterms:created xsi:type="dcterms:W3CDTF">2010-01-28T14:43:59Z</dcterms:created>
  <dcterms:modified xsi:type="dcterms:W3CDTF">2021-09-09T08:04:55Z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0x01010072F936CDCDE8F8418920914B3BFFF19C</vt:lpwstr>
  </property>
</Properties>
</file>