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0" r:id="rId2"/>
    <p:sldId id="292" r:id="rId3"/>
    <p:sldId id="295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F82"/>
    <a:srgbClr val="F9C402"/>
    <a:srgbClr val="E03882"/>
    <a:srgbClr val="4FB9AB"/>
    <a:srgbClr val="28B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7"/>
    <p:restoredTop sz="79576" autoAdjust="0"/>
  </p:normalViewPr>
  <p:slideViewPr>
    <p:cSldViewPr snapToGrid="0" snapToObjects="1" showGuides="1">
      <p:cViewPr varScale="1">
        <p:scale>
          <a:sx n="90" d="100"/>
          <a:sy n="90" d="100"/>
        </p:scale>
        <p:origin x="177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3841F-BFA5-E84D-9FBF-C2EF90B9D7E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E142-3AF0-A947-ABB3-AF8FB947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4033A-9BE4-C148-A588-EF9D888CAC4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21FB3-2FB1-D246-9430-EC4C2EC16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6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Have a scenario on tables to work through – the aim of the exercise is exploring opportunities for collaboration and how to ‘add value’ </a:t>
            </a:r>
          </a:p>
          <a:p>
            <a:r>
              <a:rPr lang="en-GB" dirty="0"/>
              <a:t>Series of questions to help guide you</a:t>
            </a:r>
          </a:p>
          <a:p>
            <a:r>
              <a:rPr lang="en-GB" dirty="0"/>
              <a:t>Don’t get too bogged down in specifics – more the key aspects that we are concerned about!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9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 of timing! </a:t>
            </a:r>
          </a:p>
          <a:p>
            <a:r>
              <a:rPr lang="en-GB" dirty="0"/>
              <a:t>Pre application consultation</a:t>
            </a:r>
          </a:p>
          <a:p>
            <a:r>
              <a:rPr lang="en-GB" dirty="0"/>
              <a:t>Post application involvement!</a:t>
            </a:r>
          </a:p>
          <a:p>
            <a:r>
              <a:rPr lang="en-GB" dirty="0"/>
              <a:t>WHAT CAN WE COLLECTIVELY DO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5207313"/>
            <a:ext cx="3247256" cy="93175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18457"/>
            <a:ext cx="10492882" cy="83099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8" y="2805101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28th July 2017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2253927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Presented By: Insert Name</a:t>
            </a:r>
          </a:p>
        </p:txBody>
      </p:sp>
    </p:spTree>
    <p:extLst>
      <p:ext uri="{BB962C8B-B14F-4D97-AF65-F5344CB8AC3E}">
        <p14:creationId xmlns:p14="http://schemas.microsoft.com/office/powerpoint/2010/main" val="183473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3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3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440128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3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805562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6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7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228606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9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50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017084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52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4 Column Text &amp; Icon Slide Heading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39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1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7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340729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706163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9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129207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50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917685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4 Column Text &amp; Icon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23991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4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278456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8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3991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56633" y="1432038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78456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 Column Comparison Slide 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165755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289611"/>
            <a:ext cx="47604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Quid </a:t>
            </a:r>
            <a:r>
              <a:rPr lang="en-US" dirty="0" err="1"/>
              <a:t>enim</a:t>
            </a:r>
            <a:r>
              <a:rPr lang="en-US" dirty="0"/>
              <a:t> de </a:t>
            </a:r>
            <a:r>
              <a:rPr lang="en-US" dirty="0" err="1"/>
              <a:t>amicitia</a:t>
            </a:r>
            <a:r>
              <a:rPr lang="en-US" dirty="0"/>
              <a:t> </a:t>
            </a:r>
            <a:r>
              <a:rPr lang="en-US" dirty="0" err="1"/>
              <a:t>statueris</a:t>
            </a:r>
            <a:r>
              <a:rPr lang="en-US" dirty="0"/>
              <a:t> </a:t>
            </a:r>
            <a:r>
              <a:rPr lang="en-US" dirty="0" err="1"/>
              <a:t>utilitatis</a:t>
            </a:r>
            <a:r>
              <a:rPr lang="en-US" dirty="0"/>
              <a:t> causa </a:t>
            </a:r>
            <a:r>
              <a:rPr lang="en-US" dirty="0" err="1"/>
              <a:t>expetenda</a:t>
            </a:r>
            <a:r>
              <a:rPr lang="en-US" dirty="0"/>
              <a:t> vides. Quod </a:t>
            </a:r>
            <a:r>
              <a:rPr lang="en-US" dirty="0" err="1"/>
              <a:t>vestri</a:t>
            </a:r>
            <a:r>
              <a:rPr lang="en-US" dirty="0"/>
              <a:t> non item.</a:t>
            </a:r>
          </a:p>
        </p:txBody>
      </p:sp>
      <p:sp>
        <p:nvSpPr>
          <p:cNvPr id="25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4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2834261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89611"/>
            <a:ext cx="47604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Quid </a:t>
            </a:r>
            <a:r>
              <a:rPr lang="en-US" dirty="0" err="1"/>
              <a:t>enim</a:t>
            </a:r>
            <a:r>
              <a:rPr lang="en-US" dirty="0"/>
              <a:t> de </a:t>
            </a:r>
            <a:r>
              <a:rPr lang="en-US" dirty="0" err="1"/>
              <a:t>amicitia</a:t>
            </a:r>
            <a:r>
              <a:rPr lang="en-US" dirty="0"/>
              <a:t> </a:t>
            </a:r>
            <a:r>
              <a:rPr lang="en-US" dirty="0" err="1"/>
              <a:t>statueris</a:t>
            </a:r>
            <a:r>
              <a:rPr lang="en-US" dirty="0"/>
              <a:t> </a:t>
            </a:r>
            <a:r>
              <a:rPr lang="en-US" dirty="0" err="1"/>
              <a:t>utilitatis</a:t>
            </a:r>
            <a:r>
              <a:rPr lang="en-US" dirty="0"/>
              <a:t> causa </a:t>
            </a:r>
            <a:r>
              <a:rPr lang="en-US" dirty="0" err="1"/>
              <a:t>expetenda</a:t>
            </a:r>
            <a:r>
              <a:rPr lang="en-US" dirty="0"/>
              <a:t> vides. Quod </a:t>
            </a:r>
            <a:r>
              <a:rPr lang="en-US" dirty="0" err="1"/>
              <a:t>vestri</a:t>
            </a:r>
            <a:r>
              <a:rPr lang="en-US" dirty="0"/>
              <a:t> non item.</a:t>
            </a:r>
          </a:p>
        </p:txBody>
      </p:sp>
      <p:sp>
        <p:nvSpPr>
          <p:cNvPr id="2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22808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834261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 Column Comparison Slide Heading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3" y="180518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3" y="310398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3" y="443339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3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1" y="180518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3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1" y="310398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1" y="443339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6 Icons &amp; Text Slide Heading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3" y="181512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0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3" y="3113926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3" y="4443331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4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1" y="181512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1" y="3113926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1" y="4443331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6 Icons &amp; Text Slide Heading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6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7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8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9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50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2" y="4560199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5962" y="2010139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2" y="4224117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33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4440173" y="4537025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4440173" y="4200943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36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8164384" y="4537025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8164384" y="4200943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40173" y="2010139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168689" y="2003311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3 Column Text &amp; Image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597485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6089373" y="0"/>
            <a:ext cx="6102626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15618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6089373" y="5814391"/>
            <a:ext cx="6102626" cy="1043609"/>
          </a:xfrm>
          <a:prstGeom prst="rect">
            <a:avLst/>
          </a:prstGeom>
          <a:gradFill>
            <a:gsLst>
              <a:gs pos="100000">
                <a:srgbClr val="324F82">
                  <a:alpha val="50000"/>
                </a:srgbClr>
              </a:gs>
              <a:gs pos="0">
                <a:srgbClr val="324F82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0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715964" y="2166730"/>
            <a:ext cx="4657792" cy="3161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4657793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Split Image Slide Heading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15963" y="1158975"/>
            <a:ext cx="4657794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102626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2626" y="1"/>
            <a:ext cx="6089374" cy="6858000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6818244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5814391"/>
            <a:ext cx="6102626" cy="1043609"/>
          </a:xfrm>
          <a:prstGeom prst="rect">
            <a:avLst/>
          </a:prstGeom>
          <a:gradFill>
            <a:gsLst>
              <a:gs pos="100000">
                <a:schemeClr val="bg1">
                  <a:alpha val="49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6818589" y="2162650"/>
            <a:ext cx="4657792" cy="3161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18244" y="716218"/>
            <a:ext cx="4657793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Split Image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818244" y="1158975"/>
            <a:ext cx="4657794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5207313"/>
            <a:ext cx="3247256" cy="931754"/>
          </a:xfrm>
          <a:prstGeom prst="rect">
            <a:avLst/>
          </a:prstGeom>
        </p:spPr>
      </p:pic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8" y="3639988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28th July 2017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3088814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Presented By: Insert Name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21772"/>
            <a:ext cx="10492882" cy="166199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Two Lines Template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7" y="715617"/>
            <a:ext cx="10760766" cy="5401276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/>
              <a:t>Chapter/Slide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7" y="2057401"/>
            <a:ext cx="10760766" cy="4059492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/>
              <a:t>Icon Chapter Slide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4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430079" y="2057400"/>
            <a:ext cx="1331842" cy="1331842"/>
          </a:xfrm>
          <a:prstGeom prst="rect">
            <a:avLst/>
          </a:prstGeom>
          <a:noFill/>
        </p:spPr>
        <p:txBody>
          <a:bodyPr wrap="squar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?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15617" y="3315615"/>
            <a:ext cx="107640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Thank</a:t>
            </a:r>
            <a:r>
              <a:rPr lang="en-US" sz="4400" b="1" i="0" baseline="0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you for listening.</a:t>
            </a:r>
          </a:p>
          <a:p>
            <a:pPr algn="ctr"/>
            <a:r>
              <a:rPr lang="en-US" sz="4400" b="1" i="0" baseline="0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Any questions?</a:t>
            </a:r>
            <a:endParaRPr lang="en-US" sz="4400" b="1" i="0" dirty="0">
              <a:solidFill>
                <a:schemeClr val="bg1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89" y="1769165"/>
            <a:ext cx="1717886" cy="1409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8" name="Chart Placeholder 7"/>
          <p:cNvSpPr>
            <a:spLocks noGrp="1"/>
          </p:cNvSpPr>
          <p:nvPr>
            <p:ph type="chart" sz="quarter" idx="14" hasCustomPrompt="1"/>
          </p:nvPr>
        </p:nvSpPr>
        <p:spPr>
          <a:xfrm>
            <a:off x="715963" y="1838325"/>
            <a:ext cx="10760075" cy="3736975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400" b="0" i="0" baseline="0">
                <a:solidFill>
                  <a:srgbClr val="324F82"/>
                </a:solidFill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r>
              <a:rPr lang="en-US" dirty="0"/>
              <a:t>Click the icon to start building your chart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Chart Slide 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1123122" y="-18387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3" y="2230644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1 Column Text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111829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3" y="2230644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1 Column Text Slide Heading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4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09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 Column Text Slide 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4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09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 Column Text Slide 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2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1" y="2230641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3 Column Text Slide 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2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1" y="1868557"/>
            <a:ext cx="3229803" cy="3641970"/>
          </a:xfrm>
          <a:prstGeom prst="rect">
            <a:avLst/>
          </a:prstGeom>
          <a:solidFill>
            <a:srgbClr val="324F82"/>
          </a:solidFill>
        </p:spPr>
        <p:txBody>
          <a:bodyPr wrap="square" lIns="360000" tIns="360000" rIns="360000" bIns="360000">
            <a:no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3 Column Pull Out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53807" y="2230643"/>
            <a:ext cx="5022576" cy="292900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2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715963" y="2230644"/>
            <a:ext cx="5022227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Text &amp; Image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35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66" r:id="rId4"/>
    <p:sldLayoutId id="2147483651" r:id="rId5"/>
    <p:sldLayoutId id="2147483667" r:id="rId6"/>
    <p:sldLayoutId id="2147483652" r:id="rId7"/>
    <p:sldLayoutId id="2147483665" r:id="rId8"/>
    <p:sldLayoutId id="2147483654" r:id="rId9"/>
    <p:sldLayoutId id="2147483656" r:id="rId10"/>
    <p:sldLayoutId id="2147483663" r:id="rId11"/>
    <p:sldLayoutId id="2147483660" r:id="rId12"/>
    <p:sldLayoutId id="2147483664" r:id="rId13"/>
    <p:sldLayoutId id="2147483670" r:id="rId14"/>
    <p:sldLayoutId id="2147483671" r:id="rId15"/>
    <p:sldLayoutId id="2147483657" r:id="rId16"/>
    <p:sldLayoutId id="2147483653" r:id="rId17"/>
    <p:sldLayoutId id="2147483668" r:id="rId18"/>
    <p:sldLayoutId id="2147483669" r:id="rId19"/>
    <p:sldLayoutId id="2147483658" r:id="rId20"/>
    <p:sldLayoutId id="2147483655" r:id="rId21"/>
    <p:sldLayoutId id="2147483662" r:id="rId22"/>
    <p:sldLayoutId id="2147483673" r:id="rId23"/>
    <p:sldLayoutId id="2147483659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dirty="0">
                <a:solidFill>
                  <a:srgbClr val="FFC000"/>
                </a:solidFill>
              </a:rPr>
              <a:t>Using the described scenario – what should a good consultee response look like?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8456" y="555573"/>
            <a:ext cx="11329382" cy="1994392"/>
          </a:xfrm>
        </p:spPr>
        <p:txBody>
          <a:bodyPr/>
          <a:lstStyle/>
          <a:p>
            <a:r>
              <a:rPr lang="en-GB" sz="4800" dirty="0"/>
              <a:t>Workshop 2: Maximising the value of health evidence at development management stage </a:t>
            </a:r>
          </a:p>
        </p:txBody>
      </p:sp>
      <p:pic>
        <p:nvPicPr>
          <p:cNvPr id="5" name="Picture 4" descr="\\rytzqsrvfil0001\users\Li120104\My Documents\WHIASU info\logos\WHIASU logo-ARTWOR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7" y="5079439"/>
            <a:ext cx="1219198" cy="1125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54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B355EC-49EC-44C8-A062-18C8C3B3396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Placemaking, Health &amp; Wellbeing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675A8-9529-4E4A-8D12-193C891135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5962" y="1958131"/>
            <a:ext cx="9598075" cy="4221669"/>
          </a:xfrm>
        </p:spPr>
        <p:txBody>
          <a:bodyPr/>
          <a:lstStyle/>
          <a:p>
            <a:r>
              <a:rPr lang="en-GB" dirty="0"/>
              <a:t>Who are the consultees for ‘health and wellbeing’?</a:t>
            </a:r>
          </a:p>
          <a:p>
            <a:r>
              <a:rPr lang="en-GB" dirty="0"/>
              <a:t>What evidence are ‘musts’?  </a:t>
            </a:r>
          </a:p>
          <a:p>
            <a:r>
              <a:rPr lang="en-GB" dirty="0"/>
              <a:t>What evidence are ‘likes’?</a:t>
            </a:r>
          </a:p>
          <a:p>
            <a:r>
              <a:rPr lang="en-GB" dirty="0"/>
              <a:t>Placed based information v local health and wellbeing needs</a:t>
            </a:r>
          </a:p>
          <a:p>
            <a:r>
              <a:rPr lang="en-GB" dirty="0"/>
              <a:t>‘response’ purely a paper exercise?</a:t>
            </a:r>
          </a:p>
          <a:p>
            <a:r>
              <a:rPr lang="en-GB" dirty="0"/>
              <a:t>Collaboration maximised? Is engagement continuous (i.e. outcomes / monitoring / further dialogue etc.)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F1BFC-FF09-437D-8BA4-BE388F7EB1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Consider…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0E65E-25A5-4D00-A336-2F849E1CBA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“What should a good response look like…?”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30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72EFEA-D414-4F4B-BDF4-3C13114CBBE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64F051-063B-4FAB-99A0-8A39F78617D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967332" y="1927123"/>
            <a:ext cx="4041982" cy="269465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FA179-FE0D-41CD-A003-DF0C96E781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Feedback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FCAB9-E241-4343-8B24-3C1A326159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963" y="1158975"/>
            <a:ext cx="5242386" cy="393542"/>
          </a:xfrm>
        </p:spPr>
        <p:txBody>
          <a:bodyPr/>
          <a:lstStyle/>
          <a:p>
            <a:r>
              <a:rPr lang="en-GB" dirty="0"/>
              <a:t>3 key points from group discussion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B4FF4A-89C6-4D29-B177-BD31247395D9}"/>
              </a:ext>
            </a:extLst>
          </p:cNvPr>
          <p:cNvSpPr txBox="1"/>
          <p:nvPr/>
        </p:nvSpPr>
        <p:spPr>
          <a:xfrm>
            <a:off x="715963" y="1927123"/>
            <a:ext cx="58913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i="0" dirty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rPr>
              <a:t>All groupwork observations will be collated and written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rPr>
              <a:t>Help inform areas for improved collaboration and ways of working</a:t>
            </a:r>
            <a:endParaRPr lang="en-GB" sz="3000" b="0" i="0" dirty="0">
              <a:solidFill>
                <a:srgbClr val="324F82"/>
              </a:solidFill>
              <a:latin typeface="Ubuntu" charset="0"/>
              <a:ea typeface="Ubuntu" charset="0"/>
              <a:cs typeface="Ubunt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7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ublic Health Wales Theme">
      <a:dk1>
        <a:srgbClr val="000000"/>
      </a:dk1>
      <a:lt1>
        <a:srgbClr val="FFFFFF"/>
      </a:lt1>
      <a:dk2>
        <a:srgbClr val="324F82"/>
      </a:dk2>
      <a:lt2>
        <a:srgbClr val="E7E6E6"/>
      </a:lt2>
      <a:accent1>
        <a:srgbClr val="324F82"/>
      </a:accent1>
      <a:accent2>
        <a:srgbClr val="28B8CE"/>
      </a:accent2>
      <a:accent3>
        <a:srgbClr val="4FB9AB"/>
      </a:accent3>
      <a:accent4>
        <a:srgbClr val="F8C402"/>
      </a:accent4>
      <a:accent5>
        <a:srgbClr val="DF3782"/>
      </a:accent5>
      <a:accent6>
        <a:srgbClr val="70AD47"/>
      </a:accent6>
      <a:hlink>
        <a:srgbClr val="28B8CE"/>
      </a:hlink>
      <a:folHlink>
        <a:srgbClr val="DF378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000" b="0" i="0" dirty="0" smtClean="0">
            <a:solidFill>
              <a:schemeClr val="bg1"/>
            </a:solidFill>
            <a:latin typeface="Ubuntu" charset="0"/>
            <a:ea typeface="Ubuntu" charset="0"/>
            <a:cs typeface="Ubuntu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HW PPT Template" id="{CF5567AB-625C-CB4D-8AD5-4A60DD3D97F6}" vid="{EBA284EE-FC4C-2544-8931-2A4AC16367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5865</TotalTime>
  <Words>198</Words>
  <Application>Microsoft Office PowerPoint</Application>
  <PresentationFormat>Widescreen</PresentationFormat>
  <Paragraphs>24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Courier New</vt:lpstr>
      <vt:lpstr>Ubuntu</vt:lpstr>
      <vt:lpstr>Ubuntu Light</vt:lpstr>
      <vt:lpstr>Verdana</vt:lpstr>
      <vt:lpstr>Office Theme</vt:lpstr>
      <vt:lpstr>Workshop 2: Maximising the value of health evidence at development management stage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Cadywould</dc:creator>
  <cp:lastModifiedBy>447856764802</cp:lastModifiedBy>
  <cp:revision>162</cp:revision>
  <cp:lastPrinted>2018-02-28T08:37:13Z</cp:lastPrinted>
  <dcterms:created xsi:type="dcterms:W3CDTF">2017-10-31T10:35:26Z</dcterms:created>
  <dcterms:modified xsi:type="dcterms:W3CDTF">2021-03-31T18:30:46Z</dcterms:modified>
</cp:coreProperties>
</file>