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6" r:id="rId2"/>
    <p:sldId id="263" r:id="rId3"/>
    <p:sldId id="262" r:id="rId4"/>
    <p:sldId id="274" r:id="rId5"/>
    <p:sldId id="279" r:id="rId6"/>
    <p:sldId id="261" r:id="rId7"/>
    <p:sldId id="277" r:id="rId8"/>
    <p:sldId id="286" r:id="rId9"/>
    <p:sldId id="289" r:id="rId10"/>
    <p:sldId id="268" r:id="rId11"/>
    <p:sldId id="266" r:id="rId12"/>
    <p:sldId id="267" r:id="rId13"/>
    <p:sldId id="275" r:id="rId14"/>
    <p:sldId id="276" r:id="rId15"/>
    <p:sldId id="269" r:id="rId16"/>
    <p:sldId id="284" r:id="rId17"/>
    <p:sldId id="270" r:id="rId18"/>
    <p:sldId id="280" r:id="rId19"/>
    <p:sldId id="272" r:id="rId20"/>
    <p:sldId id="271" r:id="rId21"/>
    <p:sldId id="282" r:id="rId22"/>
    <p:sldId id="273" r:id="rId23"/>
    <p:sldId id="285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03090-E623-4965-8957-79E51E004A6F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08134BC-D48F-4607-89E3-10F0792C7D4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HIA</a:t>
          </a:r>
        </a:p>
      </dgm:t>
    </dgm:pt>
    <dgm:pt modelId="{2FD5C63E-2D89-4D42-B373-9A69B4C2EE8D}" type="parTrans" cxnId="{509FED88-9D9A-40AD-9F4D-BD8361FE6EDB}">
      <dgm:prSet/>
      <dgm:spPr/>
      <dgm:t>
        <a:bodyPr/>
        <a:lstStyle/>
        <a:p>
          <a:endParaRPr lang="en-US"/>
        </a:p>
      </dgm:t>
    </dgm:pt>
    <dgm:pt modelId="{DA0FA3B0-BE27-436E-ABE2-00F6FA55B5D4}" type="sibTrans" cxnId="{509FED88-9D9A-40AD-9F4D-BD8361FE6EDB}">
      <dgm:prSet/>
      <dgm:spPr/>
      <dgm:t>
        <a:bodyPr/>
        <a:lstStyle/>
        <a:p>
          <a:endParaRPr lang="en-US"/>
        </a:p>
      </dgm:t>
    </dgm:pt>
    <dgm:pt modelId="{5B0508BE-3EEB-4424-94E3-56ABAD6D23F3}">
      <dgm:prSet phldrT="[Text]" custT="1"/>
      <dgm:spPr/>
      <dgm:t>
        <a:bodyPr/>
        <a:lstStyle/>
        <a:p>
          <a:r>
            <a:rPr lang="en-US" sz="4000" dirty="0"/>
            <a:t>PHW</a:t>
          </a:r>
        </a:p>
        <a:p>
          <a:r>
            <a:rPr lang="en-GB" sz="1400" dirty="0"/>
            <a:t>(WHIASU)</a:t>
          </a:r>
          <a:endParaRPr lang="en-US" sz="1400" dirty="0"/>
        </a:p>
      </dgm:t>
    </dgm:pt>
    <dgm:pt modelId="{DDCE4403-C3E8-4B7A-BAC0-1F4A92D9BF54}" type="parTrans" cxnId="{4F9622D1-B532-4309-8E0F-20444E8CDAE5}">
      <dgm:prSet/>
      <dgm:spPr/>
      <dgm:t>
        <a:bodyPr/>
        <a:lstStyle/>
        <a:p>
          <a:endParaRPr lang="en-US"/>
        </a:p>
      </dgm:t>
    </dgm:pt>
    <dgm:pt modelId="{47146091-4D7C-4EE7-88F7-B5C80A9CAEF7}" type="sibTrans" cxnId="{4F9622D1-B532-4309-8E0F-20444E8CDAE5}">
      <dgm:prSet/>
      <dgm:spPr/>
      <dgm:t>
        <a:bodyPr/>
        <a:lstStyle/>
        <a:p>
          <a:endParaRPr lang="en-US"/>
        </a:p>
      </dgm:t>
    </dgm:pt>
    <dgm:pt modelId="{10AF635F-AB75-4B2E-8534-7383C2EF4585}">
      <dgm:prSet phldrT="[Text]"/>
      <dgm:spPr/>
      <dgm:t>
        <a:bodyPr/>
        <a:lstStyle/>
        <a:p>
          <a:r>
            <a:rPr lang="en-US" dirty="0"/>
            <a:t>PSB</a:t>
          </a:r>
        </a:p>
      </dgm:t>
    </dgm:pt>
    <dgm:pt modelId="{98AF8391-63C7-44AC-A6A0-E61C2399FD28}" type="parTrans" cxnId="{E7D31F68-0DC9-4708-ADA1-9E754B742E6D}">
      <dgm:prSet/>
      <dgm:spPr/>
      <dgm:t>
        <a:bodyPr/>
        <a:lstStyle/>
        <a:p>
          <a:endParaRPr lang="en-US"/>
        </a:p>
      </dgm:t>
    </dgm:pt>
    <dgm:pt modelId="{D1EF85B7-D4E7-4AA6-9683-DEE0EC0B290F}" type="sibTrans" cxnId="{E7D31F68-0DC9-4708-ADA1-9E754B742E6D}">
      <dgm:prSet/>
      <dgm:spPr/>
      <dgm:t>
        <a:bodyPr/>
        <a:lstStyle/>
        <a:p>
          <a:endParaRPr lang="en-US"/>
        </a:p>
      </dgm:t>
    </dgm:pt>
    <dgm:pt modelId="{830E8869-B194-4CD7-BED9-D5D0E2619B70}">
      <dgm:prSet phldrT="[Text]"/>
      <dgm:spPr/>
      <dgm:t>
        <a:bodyPr/>
        <a:lstStyle/>
        <a:p>
          <a:r>
            <a:rPr lang="en-US" dirty="0"/>
            <a:t>LDP Team</a:t>
          </a:r>
        </a:p>
      </dgm:t>
    </dgm:pt>
    <dgm:pt modelId="{7DA70D52-3EB3-4CE2-981F-D0C49F6D7F37}" type="parTrans" cxnId="{99422E82-0AF6-4F4F-8683-6188193C5762}">
      <dgm:prSet/>
      <dgm:spPr/>
      <dgm:t>
        <a:bodyPr/>
        <a:lstStyle/>
        <a:p>
          <a:endParaRPr lang="en-US"/>
        </a:p>
      </dgm:t>
    </dgm:pt>
    <dgm:pt modelId="{71D22092-5B85-4DB2-A31A-16CB9316AEEB}" type="sibTrans" cxnId="{99422E82-0AF6-4F4F-8683-6188193C5762}">
      <dgm:prSet/>
      <dgm:spPr/>
      <dgm:t>
        <a:bodyPr/>
        <a:lstStyle/>
        <a:p>
          <a:endParaRPr lang="en-US"/>
        </a:p>
      </dgm:t>
    </dgm:pt>
    <dgm:pt modelId="{89CC1F5D-31A7-49E8-987E-727DD618E796}" type="pres">
      <dgm:prSet presAssocID="{1C103090-E623-4965-8957-79E51E004A6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0C92C4-EB8A-47E9-85EE-2AD8C1D21C97}" type="pres">
      <dgm:prSet presAssocID="{D08134BC-D48F-4607-89E3-10F0792C7D4E}" presName="centerShape" presStyleLbl="node0" presStyleIdx="0" presStyleCnt="1"/>
      <dgm:spPr/>
    </dgm:pt>
    <dgm:pt modelId="{3EC8A960-A7A0-4236-B3F9-70B57187D00B}" type="pres">
      <dgm:prSet presAssocID="{DDCE4403-C3E8-4B7A-BAC0-1F4A92D9BF54}" presName="parTrans" presStyleLbl="bgSibTrans2D1" presStyleIdx="0" presStyleCnt="3"/>
      <dgm:spPr/>
    </dgm:pt>
    <dgm:pt modelId="{79439E89-A43B-4006-A906-5F1427FEA2A4}" type="pres">
      <dgm:prSet presAssocID="{5B0508BE-3EEB-4424-94E3-56ABAD6D23F3}" presName="node" presStyleLbl="node1" presStyleIdx="0" presStyleCnt="3">
        <dgm:presLayoutVars>
          <dgm:bulletEnabled val="1"/>
        </dgm:presLayoutVars>
      </dgm:prSet>
      <dgm:spPr/>
    </dgm:pt>
    <dgm:pt modelId="{2DE09D94-468A-4C4D-8E3E-2B550B1CEF4E}" type="pres">
      <dgm:prSet presAssocID="{98AF8391-63C7-44AC-A6A0-E61C2399FD28}" presName="parTrans" presStyleLbl="bgSibTrans2D1" presStyleIdx="1" presStyleCnt="3"/>
      <dgm:spPr/>
    </dgm:pt>
    <dgm:pt modelId="{E3EA0AA2-3612-4494-87B4-1CB3539D3074}" type="pres">
      <dgm:prSet presAssocID="{10AF635F-AB75-4B2E-8534-7383C2EF4585}" presName="node" presStyleLbl="node1" presStyleIdx="1" presStyleCnt="3">
        <dgm:presLayoutVars>
          <dgm:bulletEnabled val="1"/>
        </dgm:presLayoutVars>
      </dgm:prSet>
      <dgm:spPr/>
    </dgm:pt>
    <dgm:pt modelId="{1FB9B82C-09B7-4F3F-A4ED-B899BD96C60B}" type="pres">
      <dgm:prSet presAssocID="{7DA70D52-3EB3-4CE2-981F-D0C49F6D7F37}" presName="parTrans" presStyleLbl="bgSibTrans2D1" presStyleIdx="2" presStyleCnt="3"/>
      <dgm:spPr/>
    </dgm:pt>
    <dgm:pt modelId="{9761CA90-5CED-4FDB-BA67-E8684EC9042C}" type="pres">
      <dgm:prSet presAssocID="{830E8869-B194-4CD7-BED9-D5D0E2619B70}" presName="node" presStyleLbl="node1" presStyleIdx="2" presStyleCnt="3">
        <dgm:presLayoutVars>
          <dgm:bulletEnabled val="1"/>
        </dgm:presLayoutVars>
      </dgm:prSet>
      <dgm:spPr/>
    </dgm:pt>
  </dgm:ptLst>
  <dgm:cxnLst>
    <dgm:cxn modelId="{A42D180C-4B0F-41EC-83FC-26F5DD2C889F}" type="presOf" srcId="{DDCE4403-C3E8-4B7A-BAC0-1F4A92D9BF54}" destId="{3EC8A960-A7A0-4236-B3F9-70B57187D00B}" srcOrd="0" destOrd="0" presId="urn:microsoft.com/office/officeart/2005/8/layout/radial4"/>
    <dgm:cxn modelId="{3E52D832-EEB8-403A-ACB0-8973C7BEA6BA}" type="presOf" srcId="{830E8869-B194-4CD7-BED9-D5D0E2619B70}" destId="{9761CA90-5CED-4FDB-BA67-E8684EC9042C}" srcOrd="0" destOrd="0" presId="urn:microsoft.com/office/officeart/2005/8/layout/radial4"/>
    <dgm:cxn modelId="{4D8CF93B-2837-4F23-892D-9EC7252498DC}" type="presOf" srcId="{5B0508BE-3EEB-4424-94E3-56ABAD6D23F3}" destId="{79439E89-A43B-4006-A906-5F1427FEA2A4}" srcOrd="0" destOrd="0" presId="urn:microsoft.com/office/officeart/2005/8/layout/radial4"/>
    <dgm:cxn modelId="{E7D31F68-0DC9-4708-ADA1-9E754B742E6D}" srcId="{D08134BC-D48F-4607-89E3-10F0792C7D4E}" destId="{10AF635F-AB75-4B2E-8534-7383C2EF4585}" srcOrd="1" destOrd="0" parTransId="{98AF8391-63C7-44AC-A6A0-E61C2399FD28}" sibTransId="{D1EF85B7-D4E7-4AA6-9683-DEE0EC0B290F}"/>
    <dgm:cxn modelId="{93045B4E-37F8-43D1-93B5-6D222DB13968}" type="presOf" srcId="{7DA70D52-3EB3-4CE2-981F-D0C49F6D7F37}" destId="{1FB9B82C-09B7-4F3F-A4ED-B899BD96C60B}" srcOrd="0" destOrd="0" presId="urn:microsoft.com/office/officeart/2005/8/layout/radial4"/>
    <dgm:cxn modelId="{51ABD459-EE10-4781-9CA6-D1AC0ED4C7D5}" type="presOf" srcId="{D08134BC-D48F-4607-89E3-10F0792C7D4E}" destId="{8F0C92C4-EB8A-47E9-85EE-2AD8C1D21C97}" srcOrd="0" destOrd="0" presId="urn:microsoft.com/office/officeart/2005/8/layout/radial4"/>
    <dgm:cxn modelId="{99422E82-0AF6-4F4F-8683-6188193C5762}" srcId="{D08134BC-D48F-4607-89E3-10F0792C7D4E}" destId="{830E8869-B194-4CD7-BED9-D5D0E2619B70}" srcOrd="2" destOrd="0" parTransId="{7DA70D52-3EB3-4CE2-981F-D0C49F6D7F37}" sibTransId="{71D22092-5B85-4DB2-A31A-16CB9316AEEB}"/>
    <dgm:cxn modelId="{4BD97086-AC2B-4B6E-AC6B-F5CE8F639A01}" type="presOf" srcId="{1C103090-E623-4965-8957-79E51E004A6F}" destId="{89CC1F5D-31A7-49E8-987E-727DD618E796}" srcOrd="0" destOrd="0" presId="urn:microsoft.com/office/officeart/2005/8/layout/radial4"/>
    <dgm:cxn modelId="{509FED88-9D9A-40AD-9F4D-BD8361FE6EDB}" srcId="{1C103090-E623-4965-8957-79E51E004A6F}" destId="{D08134BC-D48F-4607-89E3-10F0792C7D4E}" srcOrd="0" destOrd="0" parTransId="{2FD5C63E-2D89-4D42-B373-9A69B4C2EE8D}" sibTransId="{DA0FA3B0-BE27-436E-ABE2-00F6FA55B5D4}"/>
    <dgm:cxn modelId="{683226C7-94E6-434E-B3A8-46DAF423182D}" type="presOf" srcId="{10AF635F-AB75-4B2E-8534-7383C2EF4585}" destId="{E3EA0AA2-3612-4494-87B4-1CB3539D3074}" srcOrd="0" destOrd="0" presId="urn:microsoft.com/office/officeart/2005/8/layout/radial4"/>
    <dgm:cxn modelId="{4DF0E0CF-7F82-4BC9-94E7-BC138DCAD75D}" type="presOf" srcId="{98AF8391-63C7-44AC-A6A0-E61C2399FD28}" destId="{2DE09D94-468A-4C4D-8E3E-2B550B1CEF4E}" srcOrd="0" destOrd="0" presId="urn:microsoft.com/office/officeart/2005/8/layout/radial4"/>
    <dgm:cxn modelId="{4F9622D1-B532-4309-8E0F-20444E8CDAE5}" srcId="{D08134BC-D48F-4607-89E3-10F0792C7D4E}" destId="{5B0508BE-3EEB-4424-94E3-56ABAD6D23F3}" srcOrd="0" destOrd="0" parTransId="{DDCE4403-C3E8-4B7A-BAC0-1F4A92D9BF54}" sibTransId="{47146091-4D7C-4EE7-88F7-B5C80A9CAEF7}"/>
    <dgm:cxn modelId="{743F2795-9505-4A2D-AA7B-8B3130313C6D}" type="presParOf" srcId="{89CC1F5D-31A7-49E8-987E-727DD618E796}" destId="{8F0C92C4-EB8A-47E9-85EE-2AD8C1D21C97}" srcOrd="0" destOrd="0" presId="urn:microsoft.com/office/officeart/2005/8/layout/radial4"/>
    <dgm:cxn modelId="{31554CED-54DD-4F5F-89CB-236F854BA153}" type="presParOf" srcId="{89CC1F5D-31A7-49E8-987E-727DD618E796}" destId="{3EC8A960-A7A0-4236-B3F9-70B57187D00B}" srcOrd="1" destOrd="0" presId="urn:microsoft.com/office/officeart/2005/8/layout/radial4"/>
    <dgm:cxn modelId="{14897A88-34E8-4F20-B32C-185FC4CD95C6}" type="presParOf" srcId="{89CC1F5D-31A7-49E8-987E-727DD618E796}" destId="{79439E89-A43B-4006-A906-5F1427FEA2A4}" srcOrd="2" destOrd="0" presId="urn:microsoft.com/office/officeart/2005/8/layout/radial4"/>
    <dgm:cxn modelId="{249EC668-015D-4C79-8E25-ACA1A3A7AD61}" type="presParOf" srcId="{89CC1F5D-31A7-49E8-987E-727DD618E796}" destId="{2DE09D94-468A-4C4D-8E3E-2B550B1CEF4E}" srcOrd="3" destOrd="0" presId="urn:microsoft.com/office/officeart/2005/8/layout/radial4"/>
    <dgm:cxn modelId="{722B92F1-8EC7-4EBD-A734-82567816118F}" type="presParOf" srcId="{89CC1F5D-31A7-49E8-987E-727DD618E796}" destId="{E3EA0AA2-3612-4494-87B4-1CB3539D3074}" srcOrd="4" destOrd="0" presId="urn:microsoft.com/office/officeart/2005/8/layout/radial4"/>
    <dgm:cxn modelId="{14AE8D44-89ED-4036-A4BB-92018FE0D97B}" type="presParOf" srcId="{89CC1F5D-31A7-49E8-987E-727DD618E796}" destId="{1FB9B82C-09B7-4F3F-A4ED-B899BD96C60B}" srcOrd="5" destOrd="0" presId="urn:microsoft.com/office/officeart/2005/8/layout/radial4"/>
    <dgm:cxn modelId="{E2749BC4-88A6-4797-B1AE-CD8D110A5CB2}" type="presParOf" srcId="{89CC1F5D-31A7-49E8-987E-727DD618E796}" destId="{9761CA90-5CED-4FDB-BA67-E8684EC9042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C92C4-EB8A-47E9-85EE-2AD8C1D21C97}">
      <dsp:nvSpPr>
        <dsp:cNvPr id="0" name=""/>
        <dsp:cNvSpPr/>
      </dsp:nvSpPr>
      <dsp:spPr>
        <a:xfrm>
          <a:off x="1950282" y="2212811"/>
          <a:ext cx="1798891" cy="1798891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HIA</a:t>
          </a:r>
        </a:p>
      </dsp:txBody>
      <dsp:txXfrm>
        <a:off x="2213723" y="2476252"/>
        <a:ext cx="1272009" cy="1272009"/>
      </dsp:txXfrm>
    </dsp:sp>
    <dsp:sp modelId="{3EC8A960-A7A0-4236-B3F9-70B57187D00B}">
      <dsp:nvSpPr>
        <dsp:cNvPr id="0" name=""/>
        <dsp:cNvSpPr/>
      </dsp:nvSpPr>
      <dsp:spPr>
        <a:xfrm rot="12900000">
          <a:off x="730240" y="1877542"/>
          <a:ext cx="1444453" cy="5126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39E89-A43B-4006-A906-5F1427FEA2A4}">
      <dsp:nvSpPr>
        <dsp:cNvPr id="0" name=""/>
        <dsp:cNvSpPr/>
      </dsp:nvSpPr>
      <dsp:spPr>
        <a:xfrm>
          <a:off x="6380" y="1036053"/>
          <a:ext cx="1708946" cy="13671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PHW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(WHIASU)</a:t>
          </a:r>
          <a:endParaRPr lang="en-US" sz="1400" kern="1200" dirty="0"/>
        </a:p>
      </dsp:txBody>
      <dsp:txXfrm>
        <a:off x="46423" y="1076096"/>
        <a:ext cx="1628860" cy="1287071"/>
      </dsp:txXfrm>
    </dsp:sp>
    <dsp:sp modelId="{2DE09D94-468A-4C4D-8E3E-2B550B1CEF4E}">
      <dsp:nvSpPr>
        <dsp:cNvPr id="0" name=""/>
        <dsp:cNvSpPr/>
      </dsp:nvSpPr>
      <dsp:spPr>
        <a:xfrm rot="16200000">
          <a:off x="2127501" y="1150173"/>
          <a:ext cx="1444453" cy="5126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A0AA2-3612-4494-87B4-1CB3539D3074}">
      <dsp:nvSpPr>
        <dsp:cNvPr id="0" name=""/>
        <dsp:cNvSpPr/>
      </dsp:nvSpPr>
      <dsp:spPr>
        <a:xfrm>
          <a:off x="1995255" y="710"/>
          <a:ext cx="1708946" cy="13671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PSB</a:t>
          </a:r>
        </a:p>
      </dsp:txBody>
      <dsp:txXfrm>
        <a:off x="2035298" y="40753"/>
        <a:ext cx="1628860" cy="1287071"/>
      </dsp:txXfrm>
    </dsp:sp>
    <dsp:sp modelId="{1FB9B82C-09B7-4F3F-A4ED-B899BD96C60B}">
      <dsp:nvSpPr>
        <dsp:cNvPr id="0" name=""/>
        <dsp:cNvSpPr/>
      </dsp:nvSpPr>
      <dsp:spPr>
        <a:xfrm rot="19500000">
          <a:off x="3524763" y="1877542"/>
          <a:ext cx="1444453" cy="5126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1CA90-5CED-4FDB-BA67-E8684EC9042C}">
      <dsp:nvSpPr>
        <dsp:cNvPr id="0" name=""/>
        <dsp:cNvSpPr/>
      </dsp:nvSpPr>
      <dsp:spPr>
        <a:xfrm>
          <a:off x="3984129" y="1036053"/>
          <a:ext cx="1708946" cy="13671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LDP Team</a:t>
          </a:r>
        </a:p>
      </dsp:txBody>
      <dsp:txXfrm>
        <a:off x="4024172" y="1076096"/>
        <a:ext cx="1628860" cy="1287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811F4-A892-420E-92AD-5C4CA68B5F5F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15808-6A11-4AC5-AC37-891ED9AD6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1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going to focus on the details of HIA or LDP – presentation will focus on how we undertook an HIA for a large project.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9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</a:t>
            </a:r>
            <a:r>
              <a:rPr lang="en-GB" baseline="0" dirty="0"/>
              <a:t> slide.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55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Unemployed people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Homeless people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Areas in need of social and economic regeneration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People on a low income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Disadvantaged groups, including gypsies and travellers and people fleeing domestic abuse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6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Bridgend – child obesity</a:t>
            </a:r>
            <a:r>
              <a:rPr lang="en-GB" baseline="0" dirty="0"/>
              <a:t> levels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Unemployed people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Homeless people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Areas in need of social and economic regeneration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People on a low income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Disadvantaged groups, including gypsies and travellers and people fleeing domestic abuse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9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Just skim 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47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Not a dig at Cardiff City Council – this could happen anywhere.</a:t>
            </a:r>
            <a:r>
              <a:rPr lang="en-GB" baseline="0" dirty="0"/>
              <a:t> </a:t>
            </a:r>
            <a:r>
              <a:rPr lang="en-GB" dirty="0"/>
              <a:t>Planning not equipped at present to deal with this type of issue. Decision</a:t>
            </a:r>
            <a:r>
              <a:rPr lang="en-GB" baseline="0" dirty="0"/>
              <a:t> made on technical issues such as impact upon the road network, design, impact on residential amenity. </a:t>
            </a: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0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(interrelated)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potential positive, detrimental or unintended consequences for health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5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</a:t>
            </a:r>
            <a:r>
              <a:rPr lang="en-GB" baseline="0" dirty="0"/>
              <a:t> talking about specific details of HIA but more the process.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Requires a Health Impact Assessment (HIA) to be carried out by public bodies to assess the likely effect, both short and long term on physical and mental health.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8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HIA currently not statutory – but soon will be!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0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baseline="0" dirty="0"/>
              <a:t> Ways of working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3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Rationale for involving</a:t>
            </a:r>
            <a:r>
              <a:rPr lang="en-GB" baseline="0" dirty="0"/>
              <a:t> PHW / PSB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Why did we engage with PHW? – expertise and we did not want this to be a tick box exercise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accent3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3"/>
                </a:solidFill>
              </a:rPr>
              <a:t>As far I am aware this is first time this has happened so you have the opportunity to really sell this as a sustainable way forward….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435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assesses the potential positive, detrimental or unintended consequences for health and well-being of the proposed LDP as it emerges and how it will impact on the population of Bridgend County Borough.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9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Collaboration</a:t>
            </a:r>
            <a:r>
              <a:rPr lang="en-GB" baseline="0" dirty="0"/>
              <a:t> nothing new in planning – PSB provided the platform to target key stakeholders in one place…..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Health Impact Assessment “screening“ workshop to engage local stakeholders at an early stage in identifying how the draft Preferred Strategy for the LDP might impact on key health and well-being priorities in the County Borough of Bridgend, and what areas of evidence on health and well-being should be included in the LDP to ensure that health and well-being are promoted and protected in the plan.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194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</a:t>
            </a:r>
            <a:r>
              <a:rPr lang="en-GB" baseline="0" dirty="0"/>
              <a:t> a talking shop. Key aims and objectives / focused session.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8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45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2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131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22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2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89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394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0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0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6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27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5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5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7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28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8AC787-C690-4573-A6D3-39230F596C2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26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Health Impact Assessment  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271" y="4178569"/>
            <a:ext cx="6620968" cy="861420"/>
          </a:xfrm>
        </p:spPr>
        <p:txBody>
          <a:bodyPr/>
          <a:lstStyle/>
          <a:p>
            <a:r>
              <a:rPr lang="en-GB" dirty="0"/>
              <a:t>Bridgend local Development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55" y="724708"/>
            <a:ext cx="496776" cy="3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1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Engagement and Collaboration 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18368684"/>
              </p:ext>
            </p:extLst>
          </p:nvPr>
        </p:nvGraphicFramePr>
        <p:xfrm>
          <a:off x="1741779" y="2034161"/>
          <a:ext cx="5699457" cy="401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315712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Engagement and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5" y="2396939"/>
            <a:ext cx="4465485" cy="3146611"/>
          </a:xfrm>
        </p:spPr>
        <p:txBody>
          <a:bodyPr>
            <a:normAutofit/>
          </a:bodyPr>
          <a:lstStyle/>
          <a:p>
            <a:r>
              <a:rPr lang="en-GB" dirty="0"/>
              <a:t>Why did we engage with WHIASU (Public Health Wales)?</a:t>
            </a:r>
          </a:p>
          <a:p>
            <a:endParaRPr lang="en-GB" dirty="0"/>
          </a:p>
          <a:p>
            <a:r>
              <a:rPr lang="en-GB" dirty="0"/>
              <a:t>Expertise &amp; knowledge</a:t>
            </a:r>
          </a:p>
          <a:p>
            <a:endParaRPr lang="en-GB" dirty="0"/>
          </a:p>
          <a:p>
            <a:r>
              <a:rPr lang="en-GB" dirty="0"/>
              <a:t>Did not want this to be a tick box exercise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81" y="2697109"/>
            <a:ext cx="2793892" cy="1568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27" y="4811643"/>
            <a:ext cx="1092807" cy="951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425474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75" y="508377"/>
            <a:ext cx="8166309" cy="1400530"/>
          </a:xfrm>
        </p:spPr>
        <p:txBody>
          <a:bodyPr/>
          <a:lstStyle/>
          <a:p>
            <a:r>
              <a:rPr lang="en-GB" sz="3200" b="1" dirty="0"/>
              <a:t>Role of the PSB - Champion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2016598"/>
            <a:ext cx="4007903" cy="3146611"/>
          </a:xfrm>
        </p:spPr>
        <p:txBody>
          <a:bodyPr>
            <a:normAutofit/>
          </a:bodyPr>
          <a:lstStyle/>
          <a:p>
            <a:r>
              <a:rPr lang="en-GB" dirty="0"/>
              <a:t>Why did we engage with the PSB? </a:t>
            </a:r>
          </a:p>
          <a:p>
            <a:endParaRPr lang="en-GB" dirty="0"/>
          </a:p>
          <a:p>
            <a:r>
              <a:rPr lang="en-GB" dirty="0"/>
              <a:t>Key stakeholders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Assets Sub Board of the PSB agreed to host the HIA work.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09" y="2477556"/>
            <a:ext cx="3910395" cy="2833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380747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How did we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20" y="1790532"/>
            <a:ext cx="7608634" cy="4195481"/>
          </a:xfrm>
        </p:spPr>
        <p:txBody>
          <a:bodyPr>
            <a:normAutofit/>
          </a:bodyPr>
          <a:lstStyle/>
          <a:p>
            <a:r>
              <a:rPr lang="en-GB" dirty="0"/>
              <a:t>PSB: </a:t>
            </a:r>
            <a:r>
              <a:rPr lang="en-GB" b="1" dirty="0"/>
              <a:t>HIA</a:t>
            </a:r>
            <a:r>
              <a:rPr lang="en-GB" dirty="0"/>
              <a:t> </a:t>
            </a:r>
            <a:r>
              <a:rPr lang="en-GB" b="1" dirty="0"/>
              <a:t>Screening Workshop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78" y="3191062"/>
            <a:ext cx="4110662" cy="2517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18532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PSB Screening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576" y="1639457"/>
            <a:ext cx="7613497" cy="45519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At the start of the process - LDP still in development.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Key aim:</a:t>
            </a:r>
          </a:p>
          <a:p>
            <a:r>
              <a:rPr lang="en-GB" dirty="0"/>
              <a:t>Designed to inform the content of the LDP at an early stage.</a:t>
            </a:r>
          </a:p>
          <a:p>
            <a:endParaRPr lang="en-GB" dirty="0"/>
          </a:p>
          <a:p>
            <a:r>
              <a:rPr lang="en-GB" dirty="0"/>
              <a:t>To ensure consideration and integration of health, well-being and inequalities throughout the preparation of the LDP.</a:t>
            </a:r>
          </a:p>
          <a:p>
            <a:endParaRPr lang="en-GB" dirty="0"/>
          </a:p>
          <a:p>
            <a:r>
              <a:rPr lang="en-GB" dirty="0"/>
              <a:t>Establish what areas of evidence on health and well-being should be included in the LDP to ensure that health and well-being are promoted and protected in the plan.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193016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PSB Screening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778" y="1440674"/>
            <a:ext cx="7306486" cy="50793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200" b="1" dirty="0"/>
              <a:t>The Workshop</a:t>
            </a:r>
            <a:r>
              <a:rPr lang="en-GB" b="1" dirty="0"/>
              <a:t>	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19 people participated in the workshop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key health indicators identified for Bridgend</a:t>
            </a:r>
          </a:p>
          <a:p>
            <a:endParaRPr lang="en-GB" dirty="0"/>
          </a:p>
          <a:p>
            <a:r>
              <a:rPr lang="en-GB" dirty="0"/>
              <a:t>Discussion - value of planning for economic, environmental and social well-being. </a:t>
            </a:r>
          </a:p>
          <a:p>
            <a:endParaRPr lang="en-GB" dirty="0"/>
          </a:p>
          <a:p>
            <a:r>
              <a:rPr lang="en-GB" dirty="0"/>
              <a:t>Two discussion groups were facilitated to conduct an initial Health Impact Assessment of the LDP.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Key population groups who need to be considered in the LDP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the potential impacts of the LDP on the health and well-being of the people of Bridgend were identified.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64" y="1289650"/>
            <a:ext cx="2323868" cy="1684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833765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Outcomes of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38" y="1408868"/>
            <a:ext cx="3982104" cy="4960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Summary of Findings – stand out issues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Population groups potentially impacted by the plan were: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Older adults – the importance of recognising the needs of the ageing population in housing and development design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82" y="2727046"/>
            <a:ext cx="3098359" cy="23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4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Outcomes of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38" y="1408868"/>
            <a:ext cx="7480677" cy="4960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Summary of Findings – stand out issues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r>
              <a:rPr lang="en-GB" dirty="0"/>
              <a:t>Bridgend – child obesity levels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Children and young people –recognising the importance of access to green outdoor space, active travel and healthy food environments as drivers in reducing obesity levels in children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77" y="5025418"/>
            <a:ext cx="2630225" cy="1604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6" y="1931372"/>
            <a:ext cx="2777366" cy="14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19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59" y="1289599"/>
            <a:ext cx="7842741" cy="54372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dirty="0"/>
              <a:t>Determinants of health and well-being potentially impacted by the LDP were: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Affordable and high quality housing  </a:t>
            </a:r>
          </a:p>
          <a:p>
            <a:pPr lvl="0"/>
            <a:r>
              <a:rPr lang="en-GB" dirty="0"/>
              <a:t>Employment opportunities </a:t>
            </a:r>
          </a:p>
          <a:p>
            <a:pPr lvl="0"/>
            <a:r>
              <a:rPr lang="en-GB" dirty="0"/>
              <a:t>Lifestyles – in particular the importance of ensuring that opportunities for physical activity are increased </a:t>
            </a:r>
          </a:p>
          <a:p>
            <a:pPr lvl="0"/>
            <a:r>
              <a:rPr lang="en-GB" dirty="0"/>
              <a:t>Community Safety </a:t>
            </a:r>
          </a:p>
          <a:p>
            <a:pPr lvl="0"/>
            <a:r>
              <a:rPr lang="en-GB" dirty="0"/>
              <a:t>Cohesive communities </a:t>
            </a:r>
          </a:p>
          <a:p>
            <a:pPr lvl="0"/>
            <a:r>
              <a:rPr lang="en-GB" dirty="0"/>
              <a:t>Making best use of existing community assets and town centres</a:t>
            </a:r>
          </a:p>
          <a:p>
            <a:pPr lvl="0"/>
            <a:r>
              <a:rPr lang="en-GB" dirty="0"/>
              <a:t>Air quality and noise pollution</a:t>
            </a:r>
          </a:p>
          <a:p>
            <a:pPr lvl="0"/>
            <a:r>
              <a:rPr lang="en-GB" dirty="0"/>
              <a:t>Green/blue spaces and biodiversity for health and well-being </a:t>
            </a:r>
          </a:p>
          <a:p>
            <a:pPr lvl="0"/>
            <a:r>
              <a:rPr lang="en-GB" dirty="0"/>
              <a:t>Connectivity and easy access to services – including health services </a:t>
            </a:r>
          </a:p>
          <a:p>
            <a:pPr lvl="0"/>
            <a:r>
              <a:rPr lang="en-GB" dirty="0"/>
              <a:t>Inequalities in healthy life expectancy </a:t>
            </a:r>
          </a:p>
          <a:p>
            <a:pPr lvl="0"/>
            <a:r>
              <a:rPr lang="en-GB" dirty="0"/>
              <a:t>Climate change impacts / renewable energy </a:t>
            </a:r>
          </a:p>
          <a:p>
            <a:pPr lvl="0"/>
            <a:r>
              <a:rPr lang="en-GB" dirty="0"/>
              <a:t>Green and active transport 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GB" sz="3200" b="1" dirty="0"/>
              <a:t>Outcomes of workshop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85503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What did we achieve?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7" y="1853248"/>
            <a:ext cx="3386963" cy="4238129"/>
          </a:xfrm>
        </p:spPr>
        <p:txBody>
          <a:bodyPr>
            <a:normAutofit/>
          </a:bodyPr>
          <a:lstStyle/>
          <a:p>
            <a:r>
              <a:rPr lang="en-GB" dirty="0"/>
              <a:t>Process informed development of the Preferred Strategy &amp; strategic policies</a:t>
            </a:r>
          </a:p>
          <a:p>
            <a:endParaRPr lang="en-GB" dirty="0"/>
          </a:p>
          <a:p>
            <a:r>
              <a:rPr lang="en-GB" dirty="0"/>
              <a:t>A HIA Screening Report was prepared for the Assets sub Board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39" y="2499326"/>
            <a:ext cx="4286830" cy="2945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94309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95" y="1858144"/>
            <a:ext cx="3019394" cy="42886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13345"/>
          </a:xfrm>
        </p:spPr>
        <p:txBody>
          <a:bodyPr/>
          <a:lstStyle/>
          <a:p>
            <a:r>
              <a:rPr lang="en-GB" sz="3200" b="1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47" y="1167387"/>
            <a:ext cx="5195248" cy="48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Replacement Local Development Plan for 2018-2033 </a:t>
            </a:r>
          </a:p>
          <a:p>
            <a:endParaRPr lang="en-GB" dirty="0"/>
          </a:p>
          <a:p>
            <a:r>
              <a:rPr lang="en-GB" dirty="0"/>
              <a:t>Land-use Framework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Housing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Employment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Town Centres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Public Open Space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Renewable Energy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Infrastructure (Inc. health facilities)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151689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What did we achieve?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1" y="1687165"/>
            <a:ext cx="5026404" cy="4195481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HIA Screening Report informed the  development of the Preferred Strategy &amp; strategic policies</a:t>
            </a:r>
          </a:p>
          <a:p>
            <a:pPr marL="457207" lvl="1" indent="0">
              <a:buNone/>
            </a:pPr>
            <a:endParaRPr lang="en-GB" dirty="0"/>
          </a:p>
          <a:p>
            <a:pPr lvl="1"/>
            <a:r>
              <a:rPr lang="en-GB" dirty="0"/>
              <a:t>key health impacts are addressed</a:t>
            </a:r>
          </a:p>
          <a:p>
            <a:pPr marL="457207" lvl="1" indent="0">
              <a:buNone/>
            </a:pPr>
            <a:endParaRPr lang="en-GB" dirty="0"/>
          </a:p>
          <a:p>
            <a:pPr lvl="1"/>
            <a:r>
              <a:rPr lang="en-GB" dirty="0"/>
              <a:t>identification of where key health impacts could be addressed in new policies within the LDP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mapping other opportunities for health and well-being in the LDP process.</a:t>
            </a:r>
            <a:endParaRPr lang="en-GB" sz="1600" dirty="0"/>
          </a:p>
          <a:p>
            <a:endParaRPr lang="en-GB" sz="1800" dirty="0"/>
          </a:p>
          <a:p>
            <a:pPr lvl="1"/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731" y="1723643"/>
            <a:ext cx="3019394" cy="4288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7883">
            <a:off x="6308429" y="4737636"/>
            <a:ext cx="2652499" cy="182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1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18273"/>
          </a:xfrm>
        </p:spPr>
        <p:txBody>
          <a:bodyPr/>
          <a:lstStyle/>
          <a:p>
            <a:r>
              <a:rPr lang="en-GB" sz="3200" b="1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470991"/>
            <a:ext cx="7835420" cy="5025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600" b="1" dirty="0"/>
              <a:t>To strengthen the opportunities that the LDP presents for health and well-being</a:t>
            </a:r>
            <a:r>
              <a:rPr lang="en-GB" sz="2600" dirty="0"/>
              <a:t>: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HIA for the Deposit Plan</a:t>
            </a:r>
          </a:p>
          <a:p>
            <a:endParaRPr lang="en-GB" sz="2600" dirty="0"/>
          </a:p>
          <a:p>
            <a:pPr lvl="0"/>
            <a:r>
              <a:rPr lang="en-GB" sz="2600" dirty="0"/>
              <a:t>Develop Supplementary Planning Guidance (SPG) on Health and Well-being, Hot Food Takeaways and air quality.</a:t>
            </a:r>
          </a:p>
          <a:p>
            <a:pPr marL="0" lvl="0" indent="0">
              <a:buNone/>
            </a:pPr>
            <a:endParaRPr lang="en-GB" sz="2600" dirty="0"/>
          </a:p>
          <a:p>
            <a:r>
              <a:rPr lang="en-GB" sz="2600" dirty="0"/>
              <a:t>Ensure health sector engagement in the review of the Green Infrastructure SPG.</a:t>
            </a:r>
          </a:p>
          <a:p>
            <a:pPr marL="0" indent="0">
              <a:buNone/>
            </a:pPr>
            <a:endParaRPr lang="en-GB" sz="2600" dirty="0"/>
          </a:p>
          <a:p>
            <a:pPr lvl="0"/>
            <a:r>
              <a:rPr lang="en-GB" sz="2600" b="1" dirty="0"/>
              <a:t>Community engagement - </a:t>
            </a:r>
            <a:r>
              <a:rPr lang="en-GB" sz="2600" dirty="0"/>
              <a:t>An action is included for the PSB Assets sub group to consider how local engagement and involvement in the LDP could be maximised via the PSB partners.</a:t>
            </a:r>
          </a:p>
          <a:p>
            <a:pPr marL="0" indent="0">
              <a:buNone/>
            </a:pPr>
            <a:endParaRPr lang="en-GB" sz="2600" dirty="0"/>
          </a:p>
          <a:p>
            <a:pPr lvl="0"/>
            <a:r>
              <a:rPr lang="en-GB" sz="2600" dirty="0"/>
              <a:t>Further engagement and data sharing with Local Health Board and Primary Care clusters to establish land use needs for healthcare facilities on sites allocated for development.</a:t>
            </a:r>
          </a:p>
          <a:p>
            <a:pPr marL="0" lv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2800062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Appreciation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553648"/>
            <a:ext cx="6711654" cy="4195481"/>
          </a:xfrm>
        </p:spPr>
        <p:txBody>
          <a:bodyPr/>
          <a:lstStyle/>
          <a:p>
            <a:r>
              <a:rPr lang="en-GB" dirty="0"/>
              <a:t>Continue to engage &amp; collaborate with PHW and PSB - final draft of LDP</a:t>
            </a:r>
          </a:p>
          <a:p>
            <a:endParaRPr lang="en-GB" dirty="0"/>
          </a:p>
          <a:p>
            <a:r>
              <a:rPr lang="en-GB" dirty="0"/>
              <a:t>Relationships established – PHW / PSB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26" y="3366887"/>
            <a:ext cx="1854209" cy="1237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64" y="4693636"/>
            <a:ext cx="1880071" cy="188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7" y="3651389"/>
            <a:ext cx="193357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427096"/>
            <a:ext cx="3747715" cy="2810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399981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268" y="1537694"/>
            <a:ext cx="4131377" cy="3146611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Further guidance is also available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Practical Guide’ (Wales Health Impact Assessment Support Unit, WHIASU)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303" y="1370571"/>
            <a:ext cx="3164377" cy="4463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179828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22" y="724708"/>
            <a:ext cx="3748563" cy="4960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Fast Food Takeaways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300m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Glas</a:t>
            </a:r>
            <a:r>
              <a:rPr lang="en-GB" dirty="0"/>
              <a:t> Primary School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Walking distance to Comprehensive</a:t>
            </a:r>
          </a:p>
          <a:p>
            <a:endParaRPr lang="en-GB" dirty="0"/>
          </a:p>
          <a:p>
            <a:r>
              <a:rPr lang="en-GB" dirty="0"/>
              <a:t>How can Planning address this key issue?</a:t>
            </a:r>
          </a:p>
          <a:p>
            <a:endParaRPr lang="en-GB" dirty="0"/>
          </a:p>
          <a:p>
            <a:r>
              <a:rPr lang="en-GB" dirty="0"/>
              <a:t>Change required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057" t="11059" r="41695" b="14561"/>
          <a:stretch/>
        </p:blipFill>
        <p:spPr>
          <a:xfrm>
            <a:off x="4788797" y="1853248"/>
            <a:ext cx="4151988" cy="4792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803" y="3562184"/>
            <a:ext cx="2150274" cy="16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9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Health Impact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69" y="1428277"/>
            <a:ext cx="4903449" cy="4860179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Why HIA?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The Public Health (Wales) Act 2017</a:t>
            </a:r>
          </a:p>
          <a:p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Requires a HIA to be carried out by public bodies to assess the likely effect, both short and long term on physical and mental health.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>
              <a:solidFill>
                <a:srgbClr val="FFC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HIA regulations are not yet live -anticipated soon.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346" y="1428277"/>
            <a:ext cx="2859180" cy="4027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382578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81358"/>
          </a:xfrm>
        </p:spPr>
        <p:txBody>
          <a:bodyPr/>
          <a:lstStyle/>
          <a:p>
            <a:r>
              <a:rPr lang="en-GB" sz="3200" b="1" dirty="0"/>
              <a:t>Health Impact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47" y="1637288"/>
            <a:ext cx="7387706" cy="4808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Development Plans &amp; HIA – why?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Assesses the potential positive, detrimental or unintended consequences for health and well-being of the proposed Development Plan as it emerges and how it will impact on the population of Bridgend County Borough.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will also consider inequalities and assess the potential impacts on vulnerable groups within this population.  </a:t>
            </a:r>
          </a:p>
          <a:p>
            <a:endParaRPr lang="en-GB" dirty="0"/>
          </a:p>
          <a:p>
            <a:r>
              <a:rPr lang="en-GB" dirty="0"/>
              <a:t>The HIA will provide a set of evidence based recommendations and suggestions to be considered within the LDP development process.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22966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OUR APPROACH TO HIA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1879" y="1646417"/>
            <a:ext cx="3310120" cy="470154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92765" y="2056091"/>
            <a:ext cx="3629816" cy="4200245"/>
          </a:xfrm>
        </p:spPr>
        <p:txBody>
          <a:bodyPr>
            <a:normAutofit/>
          </a:bodyPr>
          <a:lstStyle/>
          <a:p>
            <a:r>
              <a:rPr lang="en-GB" sz="2400" dirty="0"/>
              <a:t>Bridgend Case Study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143574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196250" cy="1400530"/>
          </a:xfrm>
        </p:spPr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Engagement and a collaborative approach to HIA</a:t>
            </a:r>
            <a:br>
              <a:rPr lang="en-GB" dirty="0">
                <a:solidFill>
                  <a:schemeClr val="accent3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92" y="2662519"/>
            <a:ext cx="3203611" cy="4195481"/>
          </a:xfrm>
        </p:spPr>
        <p:txBody>
          <a:bodyPr>
            <a:normAutofit/>
          </a:bodyPr>
          <a:lstStyle/>
          <a:p>
            <a:r>
              <a:rPr lang="en-GB" dirty="0"/>
              <a:t>Well-being Act / 5 Ways of Working</a:t>
            </a:r>
          </a:p>
          <a:p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83" y="2345788"/>
            <a:ext cx="3467033" cy="3991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157393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Benefits of engagement and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30884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Increases awareness across different organisations of how decisions may affect health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Identifies the connections between health and other policy areas </a:t>
            </a:r>
          </a:p>
          <a:p>
            <a:endParaRPr lang="en-GB" dirty="0"/>
          </a:p>
          <a:p>
            <a:r>
              <a:rPr lang="en-GB" dirty="0"/>
              <a:t>It helps us problem-solve –health related issues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64" y="2695492"/>
            <a:ext cx="3042700" cy="22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4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Benefits of engagement and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555333" cy="44961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Co-ordinates action between sectors to improve and protect health</a:t>
            </a:r>
          </a:p>
          <a:p>
            <a:endParaRPr lang="en-GB" dirty="0"/>
          </a:p>
          <a:p>
            <a:r>
              <a:rPr lang="en-GB" dirty="0"/>
              <a:t>Collaboration brings people (and organisations) closer together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Collaboration helps people learn from each other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opens up new channels for communication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  <p:pic>
        <p:nvPicPr>
          <p:cNvPr id="1026" name="Picture 2" descr="Image result for public sectors working toge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16" y="2971054"/>
            <a:ext cx="3157112" cy="17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1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Benefits of engagement and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55533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Promotes evidence-based planning and decision-making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Supports the development of environments and services that meet local needs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HIA</a:t>
            </a:r>
          </a:p>
        </p:txBody>
      </p:sp>
      <p:pic>
        <p:nvPicPr>
          <p:cNvPr id="1026" name="Picture 2" descr="Image result for public sectors working toge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16" y="2971054"/>
            <a:ext cx="3157112" cy="17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87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1049</TotalTime>
  <Words>1372</Words>
  <Application>Microsoft Office PowerPoint</Application>
  <PresentationFormat>On-screen Show (4:3)</PresentationFormat>
  <Paragraphs>253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Wingdings 3</vt:lpstr>
      <vt:lpstr>Ion</vt:lpstr>
      <vt:lpstr>Health Impact Assessment   </vt:lpstr>
      <vt:lpstr>Context</vt:lpstr>
      <vt:lpstr>Health Impact Assessment</vt:lpstr>
      <vt:lpstr>Health Impact Assessment</vt:lpstr>
      <vt:lpstr>OUR APPROACH TO HIA</vt:lpstr>
      <vt:lpstr>Engagement and a collaborative approach to HIA </vt:lpstr>
      <vt:lpstr>Benefits of engagement and collaboration</vt:lpstr>
      <vt:lpstr>Benefits of engagement and collaboration</vt:lpstr>
      <vt:lpstr>Benefits of engagement and collaboration</vt:lpstr>
      <vt:lpstr>Engagement and Collaboration  </vt:lpstr>
      <vt:lpstr>Engagement and Collaboration</vt:lpstr>
      <vt:lpstr>Role of the PSB - Champion</vt:lpstr>
      <vt:lpstr>How did we do it?</vt:lpstr>
      <vt:lpstr>PSB Screening Workshop</vt:lpstr>
      <vt:lpstr>PSB Screening Workshop</vt:lpstr>
      <vt:lpstr>Outcomes of workshop</vt:lpstr>
      <vt:lpstr>Outcomes of workshop</vt:lpstr>
      <vt:lpstr>Outcomes of workshop</vt:lpstr>
      <vt:lpstr>What did we achieve?</vt:lpstr>
      <vt:lpstr>What did we achieve?</vt:lpstr>
      <vt:lpstr>Next steps</vt:lpstr>
      <vt:lpstr>Appreciation </vt:lpstr>
      <vt:lpstr>PowerPoint Presentation</vt:lpstr>
      <vt:lpstr>PowerPoint Presentation</vt:lpstr>
    </vt:vector>
  </TitlesOfParts>
  <Company>Bridgend C.B.C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Impact Assessment</dc:title>
  <dc:creator>Richard Matthams</dc:creator>
  <cp:lastModifiedBy>447856764802</cp:lastModifiedBy>
  <cp:revision>65</cp:revision>
  <dcterms:created xsi:type="dcterms:W3CDTF">2020-01-13T08:51:42Z</dcterms:created>
  <dcterms:modified xsi:type="dcterms:W3CDTF">2021-03-31T18:28:03Z</dcterms:modified>
</cp:coreProperties>
</file>