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92" r:id="rId3"/>
    <p:sldId id="295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F82"/>
    <a:srgbClr val="F9C402"/>
    <a:srgbClr val="E03882"/>
    <a:srgbClr val="4FB9AB"/>
    <a:srgbClr val="28B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7"/>
    <p:restoredTop sz="79576" autoAdjust="0"/>
  </p:normalViewPr>
  <p:slideViewPr>
    <p:cSldViewPr snapToGrid="0" snapToObjects="1" showGuides="1">
      <p:cViewPr varScale="1">
        <p:scale>
          <a:sx n="51" d="100"/>
          <a:sy n="51" d="100"/>
        </p:scale>
        <p:origin x="14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a scenario on tables to work through – the aim of the exercise is exploring opportunities for collaboration and how to ‘add value’ </a:t>
            </a:r>
          </a:p>
          <a:p>
            <a:r>
              <a:rPr lang="en-GB" dirty="0"/>
              <a:t>Series of questions to help guide you</a:t>
            </a:r>
          </a:p>
          <a:p>
            <a:r>
              <a:rPr lang="en-GB" dirty="0"/>
              <a:t>Don’t get too bogged down in specifics – more the key aspects that we are concerned about!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 of timing! </a:t>
            </a:r>
          </a:p>
          <a:p>
            <a:r>
              <a:rPr lang="en-GB" dirty="0"/>
              <a:t>Pre application consultation</a:t>
            </a:r>
          </a:p>
          <a:p>
            <a:r>
              <a:rPr lang="en-GB" dirty="0"/>
              <a:t>Post application involvement!</a:t>
            </a:r>
          </a:p>
          <a:p>
            <a:r>
              <a:rPr lang="en-GB" dirty="0"/>
              <a:t>WHAT CAN WE COLLECTIVELY DO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18347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4 Column Text &amp; Icon Slide Heading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4 Column Text &amp; Icon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Comparison Slide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657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Quid </a:t>
            </a:r>
            <a:r>
              <a:rPr lang="en-US" dirty="0" err="1"/>
              <a:t>enim</a:t>
            </a:r>
            <a:r>
              <a:rPr lang="en-US" dirty="0"/>
              <a:t> de </a:t>
            </a:r>
            <a:r>
              <a:rPr lang="en-US" dirty="0" err="1"/>
              <a:t>amicitia</a:t>
            </a:r>
            <a:r>
              <a:rPr lang="en-US" dirty="0"/>
              <a:t> </a:t>
            </a:r>
            <a:r>
              <a:rPr lang="en-US" dirty="0" err="1"/>
              <a:t>statueris</a:t>
            </a:r>
            <a:r>
              <a:rPr lang="en-US" dirty="0"/>
              <a:t> </a:t>
            </a:r>
            <a:r>
              <a:rPr lang="en-US" dirty="0" err="1"/>
              <a:t>utilitatis</a:t>
            </a:r>
            <a:r>
              <a:rPr lang="en-US" dirty="0"/>
              <a:t> causa </a:t>
            </a:r>
            <a:r>
              <a:rPr lang="en-US" dirty="0" err="1"/>
              <a:t>expetenda</a:t>
            </a:r>
            <a:r>
              <a:rPr lang="en-US" dirty="0"/>
              <a:t> vides. Quod </a:t>
            </a:r>
            <a:r>
              <a:rPr lang="en-US" dirty="0" err="1"/>
              <a:t>vestri</a:t>
            </a:r>
            <a:r>
              <a:rPr lang="en-US" dirty="0"/>
              <a:t> non item.</a:t>
            </a:r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Quid </a:t>
            </a:r>
            <a:r>
              <a:rPr lang="en-US" dirty="0" err="1"/>
              <a:t>enim</a:t>
            </a:r>
            <a:r>
              <a:rPr lang="en-US" dirty="0"/>
              <a:t> de </a:t>
            </a:r>
            <a:r>
              <a:rPr lang="en-US" dirty="0" err="1"/>
              <a:t>amicitia</a:t>
            </a:r>
            <a:r>
              <a:rPr lang="en-US" dirty="0"/>
              <a:t> </a:t>
            </a:r>
            <a:r>
              <a:rPr lang="en-US" dirty="0" err="1"/>
              <a:t>statueris</a:t>
            </a:r>
            <a:r>
              <a:rPr lang="en-US" dirty="0"/>
              <a:t> </a:t>
            </a:r>
            <a:r>
              <a:rPr lang="en-US" dirty="0" err="1"/>
              <a:t>utilitatis</a:t>
            </a:r>
            <a:r>
              <a:rPr lang="en-US" dirty="0"/>
              <a:t> causa </a:t>
            </a:r>
            <a:r>
              <a:rPr lang="en-US" dirty="0" err="1"/>
              <a:t>expetenda</a:t>
            </a:r>
            <a:r>
              <a:rPr lang="en-US" dirty="0"/>
              <a:t> vides. Quod </a:t>
            </a:r>
            <a:r>
              <a:rPr lang="en-US" dirty="0" err="1"/>
              <a:t>vestri</a:t>
            </a:r>
            <a:r>
              <a:rPr lang="en-US" dirty="0"/>
              <a:t> non item.</a:t>
            </a:r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Comparison Slide 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6 Icons &amp; Text Slide Heading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6 Icons &amp; Text Slide Heading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Text &amp;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Split Image Slide Heading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Split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Presented By: Insert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Two Lines Template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Chapter/Slide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Icon Chapter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 dirty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 dirty="0"/>
              <a:t>Click the icon to start building your chart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Chart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1182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1 Column Text Slide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Text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Pull Out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Text &amp; Image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66" r:id="rId4"/>
    <p:sldLayoutId id="2147483651" r:id="rId5"/>
    <p:sldLayoutId id="2147483667" r:id="rId6"/>
    <p:sldLayoutId id="2147483652" r:id="rId7"/>
    <p:sldLayoutId id="2147483665" r:id="rId8"/>
    <p:sldLayoutId id="2147483654" r:id="rId9"/>
    <p:sldLayoutId id="2147483656" r:id="rId10"/>
    <p:sldLayoutId id="2147483663" r:id="rId11"/>
    <p:sldLayoutId id="2147483660" r:id="rId12"/>
    <p:sldLayoutId id="2147483664" r:id="rId13"/>
    <p:sldLayoutId id="2147483670" r:id="rId14"/>
    <p:sldLayoutId id="2147483671" r:id="rId15"/>
    <p:sldLayoutId id="2147483657" r:id="rId16"/>
    <p:sldLayoutId id="2147483653" r:id="rId17"/>
    <p:sldLayoutId id="2147483668" r:id="rId18"/>
    <p:sldLayoutId id="2147483669" r:id="rId19"/>
    <p:sldLayoutId id="2147483658" r:id="rId20"/>
    <p:sldLayoutId id="2147483655" r:id="rId21"/>
    <p:sldLayoutId id="2147483662" r:id="rId22"/>
    <p:sldLayoutId id="2147483673" r:id="rId23"/>
    <p:sldLayoutId id="214748365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Using the described scenario – what should a good consultee response look like?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456" y="555573"/>
            <a:ext cx="11329382" cy="1994392"/>
          </a:xfrm>
        </p:spPr>
        <p:txBody>
          <a:bodyPr/>
          <a:lstStyle/>
          <a:p>
            <a:r>
              <a:rPr lang="en-GB" sz="4800" dirty="0"/>
              <a:t>Workshop 2: Maximising the value of health evidence at development management stage </a:t>
            </a:r>
          </a:p>
        </p:txBody>
      </p:sp>
      <p:pic>
        <p:nvPicPr>
          <p:cNvPr id="5" name="Picture 4" descr="\\rytzqsrvfil0001\users\Li120104\My Documents\WHIASU info\logos\WHIASU logo-ARTWOR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7" y="5079439"/>
            <a:ext cx="1219198" cy="112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54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355EC-49EC-44C8-A062-18C8C3B339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Placemaking, Health &amp; Wellbeing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75A8-9529-4E4A-8D12-193C89113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2" y="1958131"/>
            <a:ext cx="9598075" cy="4221669"/>
          </a:xfrm>
        </p:spPr>
        <p:txBody>
          <a:bodyPr/>
          <a:lstStyle/>
          <a:p>
            <a:r>
              <a:rPr lang="en-GB" dirty="0"/>
              <a:t>Who are the consultees for ‘health and wellbeing’?</a:t>
            </a:r>
          </a:p>
          <a:p>
            <a:r>
              <a:rPr lang="en-GB" dirty="0"/>
              <a:t>What evidence are ‘musts’?  </a:t>
            </a:r>
          </a:p>
          <a:p>
            <a:r>
              <a:rPr lang="en-GB" dirty="0"/>
              <a:t>What evidence are ‘likes’?</a:t>
            </a:r>
          </a:p>
          <a:p>
            <a:r>
              <a:rPr lang="en-GB" dirty="0"/>
              <a:t>Placed based information v local health and wellbeing needs</a:t>
            </a:r>
          </a:p>
          <a:p>
            <a:r>
              <a:rPr lang="en-GB" dirty="0"/>
              <a:t>‘response’ purely a paper exercise?</a:t>
            </a:r>
          </a:p>
          <a:p>
            <a:r>
              <a:rPr lang="en-GB" dirty="0"/>
              <a:t>Collaboration maximised? Is engagement continuous (i.e. outcomes / monitoring / further dialogue etc.)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F1BFC-FF09-437D-8BA4-BE388F7EB1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Consider…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0E65E-25A5-4D00-A336-2F849E1CBA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“What should a good response look like…?”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3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2EFEA-D414-4F4B-BDF4-3C13114CBB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64F051-063B-4FAB-99A0-8A39F78617D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67332" y="1927123"/>
            <a:ext cx="4041982" cy="26946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FA179-FE0D-41CD-A003-DF0C96E781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FCAB9-E241-4343-8B24-3C1A326159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963" y="1158975"/>
            <a:ext cx="5242386" cy="393542"/>
          </a:xfrm>
        </p:spPr>
        <p:txBody>
          <a:bodyPr/>
          <a:lstStyle/>
          <a:p>
            <a:r>
              <a:rPr lang="en-GB" dirty="0"/>
              <a:t>3 key points from group discussion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4FF4A-89C6-4D29-B177-BD31247395D9}"/>
              </a:ext>
            </a:extLst>
          </p:cNvPr>
          <p:cNvSpPr txBox="1"/>
          <p:nvPr/>
        </p:nvSpPr>
        <p:spPr>
          <a:xfrm>
            <a:off x="715963" y="1927123"/>
            <a:ext cx="58913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i="0" dirty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rPr>
              <a:t>All groupwork observations will be collated and written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rPr>
              <a:t>Help inform areas for improved collaboration and ways of working</a:t>
            </a:r>
            <a:endParaRPr lang="en-GB" sz="3000" b="0" i="0" dirty="0">
              <a:solidFill>
                <a:srgbClr val="324F82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5865</TotalTime>
  <Words>198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Courier New</vt:lpstr>
      <vt:lpstr>Ubuntu</vt:lpstr>
      <vt:lpstr>Ubuntu Light</vt:lpstr>
      <vt:lpstr>Verdana</vt:lpstr>
      <vt:lpstr>Office Theme</vt:lpstr>
      <vt:lpstr>Workshop 2: Maximising the value of health evidence at development management stage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Edwin Huckle</cp:lastModifiedBy>
  <cp:revision>162</cp:revision>
  <cp:lastPrinted>2018-02-28T08:37:13Z</cp:lastPrinted>
  <dcterms:created xsi:type="dcterms:W3CDTF">2017-10-31T10:35:26Z</dcterms:created>
  <dcterms:modified xsi:type="dcterms:W3CDTF">2020-01-24T14:44:50Z</dcterms:modified>
</cp:coreProperties>
</file>