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0" r:id="rId3"/>
    <p:sldId id="278" r:id="rId4"/>
    <p:sldId id="285" r:id="rId5"/>
    <p:sldId id="286" r:id="rId6"/>
    <p:sldId id="279" r:id="rId7"/>
    <p:sldId id="294" r:id="rId8"/>
    <p:sldId id="271" r:id="rId9"/>
    <p:sldId id="272" r:id="rId10"/>
    <p:sldId id="273" r:id="rId11"/>
    <p:sldId id="295" r:id="rId12"/>
    <p:sldId id="287" r:id="rId13"/>
    <p:sldId id="270" r:id="rId14"/>
    <p:sldId id="259" r:id="rId15"/>
    <p:sldId id="265" r:id="rId16"/>
    <p:sldId id="267" r:id="rId17"/>
    <p:sldId id="266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882"/>
    <a:srgbClr val="F9C402"/>
    <a:srgbClr val="4FB9AB"/>
    <a:srgbClr val="324F82"/>
    <a:srgbClr val="28B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7"/>
    <p:restoredTop sz="94660"/>
  </p:normalViewPr>
  <p:slideViewPr>
    <p:cSldViewPr snapToGrid="0" snapToObjects="1" showGuides="1">
      <p:cViewPr varScale="1">
        <p:scale>
          <a:sx n="50" d="100"/>
          <a:sy n="50" d="100"/>
        </p:scale>
        <p:origin x="1022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4 Column Text &amp; Icon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Quid </a:t>
            </a:r>
            <a:r>
              <a:rPr lang="en-US" dirty="0" err="1" smtClean="0"/>
              <a:t>enim</a:t>
            </a:r>
            <a:r>
              <a:rPr lang="en-US" dirty="0" smtClean="0"/>
              <a:t> de </a:t>
            </a:r>
            <a:r>
              <a:rPr lang="en-US" dirty="0" err="1" smtClean="0"/>
              <a:t>amicitia</a:t>
            </a:r>
            <a:r>
              <a:rPr lang="en-US" dirty="0" smtClean="0"/>
              <a:t> </a:t>
            </a:r>
            <a:r>
              <a:rPr lang="en-US" dirty="0" err="1" smtClean="0"/>
              <a:t>statueris</a:t>
            </a:r>
            <a:r>
              <a:rPr lang="en-US" dirty="0" smtClean="0"/>
              <a:t> </a:t>
            </a:r>
            <a:r>
              <a:rPr lang="en-US" dirty="0" err="1" smtClean="0"/>
              <a:t>utilitatis</a:t>
            </a:r>
            <a:r>
              <a:rPr lang="en-US" dirty="0" smtClean="0"/>
              <a:t> causa </a:t>
            </a:r>
            <a:r>
              <a:rPr lang="en-US" dirty="0" err="1" smtClean="0"/>
              <a:t>expetenda</a:t>
            </a:r>
            <a:r>
              <a:rPr lang="en-US" dirty="0" smtClean="0"/>
              <a:t> vides. Quod </a:t>
            </a:r>
            <a:r>
              <a:rPr lang="en-US" dirty="0" err="1" smtClean="0"/>
              <a:t>vestri</a:t>
            </a:r>
            <a:r>
              <a:rPr lang="en-US" dirty="0" smtClean="0"/>
              <a:t> non item.</a:t>
            </a:r>
            <a:endParaRPr lang="en-US" dirty="0"/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Comparison Slide Heading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6 Icons &amp; Text Slide Heading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</a:t>
            </a:r>
            <a:endParaRPr lang="en-US" dirty="0"/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&amp;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Split Image Slide Heading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28th July 2017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Presented By: Insert Name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Two Lines Template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Chapter/Slide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 smtClean="0"/>
              <a:t>Icon Chapter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 dirty="0" smtClean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 dirty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 smtClean="0"/>
              <a:t>Click the icon to start building your chart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Chart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D389-B9F9-934E-9341-F93BE49D2F4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CA8-0049-0A4A-B40E-1CF5BEDF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8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D389-B9F9-934E-9341-F93BE49D2F42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1CA8-0049-0A4A-B40E-1CF5BEDF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1 Column Text Slide Heading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2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Text Slide Heading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3 Column Pull Out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the icon to add your image 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Insert Document Title</a:t>
            </a:r>
            <a:endParaRPr lang="en-US" dirty="0"/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  <a:p>
            <a:pPr lvl="0"/>
            <a:r>
              <a:rPr lang="en-US" dirty="0" smtClean="0"/>
              <a:t>Bullet Point Bullet Point</a:t>
            </a:r>
          </a:p>
          <a:p>
            <a:pPr lvl="1"/>
            <a:r>
              <a:rPr lang="en-US" dirty="0" smtClean="0"/>
              <a:t>Bullet Point Bullet Point</a:t>
            </a:r>
          </a:p>
          <a:p>
            <a:pPr lvl="2"/>
            <a:r>
              <a:rPr lang="en-US" dirty="0" smtClean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Text &amp; Image Slide Heading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 smtClean="0"/>
              <a:t>Slide Subheading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  <p:sldLayoutId id="2147483675" r:id="rId25"/>
    <p:sldLayoutId id="2147483676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81" y="718457"/>
            <a:ext cx="10466057" cy="223256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Developing a Supplementary Planning Guidance Template for ‘Healthy Environments’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85392" y="4495355"/>
            <a:ext cx="10492200" cy="332399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83981" y="3916472"/>
            <a:ext cx="10491787" cy="367196"/>
          </a:xfrm>
        </p:spPr>
        <p:txBody>
          <a:bodyPr/>
          <a:lstStyle/>
          <a:p>
            <a:r>
              <a:rPr lang="en-US" dirty="0" smtClean="0"/>
              <a:t>Liz Green, Programme Director for HIA</a:t>
            </a:r>
          </a:p>
          <a:p>
            <a:r>
              <a:rPr lang="en-US" dirty="0" smtClean="0"/>
              <a:t>Lucy O’Loughlin, Consultant in Public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8DD6C9-75F1-634E-934E-C91A030CF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5958" y="1935465"/>
            <a:ext cx="10760075" cy="479875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sz="2000" b="1" dirty="0" smtClean="0"/>
              <a:t>Planning</a:t>
            </a:r>
            <a:r>
              <a:rPr lang="en-GB" sz="1800" b="1" dirty="0" smtClean="0"/>
              <a:t> </a:t>
            </a:r>
            <a:r>
              <a:rPr lang="en-GB" sz="1800" dirty="0"/>
              <a:t>- assist the delivery of better population health and wellbeing through the land use planning system.</a:t>
            </a:r>
          </a:p>
          <a:p>
            <a:pPr>
              <a:spcAft>
                <a:spcPts val="300"/>
              </a:spcAft>
            </a:pPr>
            <a:r>
              <a:rPr lang="en-GB" sz="2000" b="1" dirty="0" smtClean="0"/>
              <a:t>Active travel- </a:t>
            </a:r>
            <a:r>
              <a:rPr lang="en-GB" sz="1800" dirty="0" smtClean="0"/>
              <a:t>integrated </a:t>
            </a:r>
            <a:r>
              <a:rPr lang="en-GB" sz="1800" dirty="0"/>
              <a:t>walking and cycling route networks, </a:t>
            </a:r>
            <a:r>
              <a:rPr lang="en-GB" sz="1800" dirty="0" smtClean="0"/>
              <a:t>20mph </a:t>
            </a:r>
            <a:r>
              <a:rPr lang="en-GB" sz="1800" dirty="0"/>
              <a:t>speed </a:t>
            </a:r>
            <a:r>
              <a:rPr lang="en-GB" sz="1800" dirty="0" smtClean="0"/>
              <a:t>limits, public transport connections, behaviour </a:t>
            </a:r>
            <a:r>
              <a:rPr lang="en-GB" sz="1800" dirty="0"/>
              <a:t>change techniques</a:t>
            </a:r>
          </a:p>
          <a:p>
            <a:pPr>
              <a:spcAft>
                <a:spcPts val="300"/>
              </a:spcAft>
            </a:pPr>
            <a:r>
              <a:rPr lang="en-GB" sz="2000" b="1" dirty="0"/>
              <a:t>Green Spaces </a:t>
            </a:r>
            <a:r>
              <a:rPr lang="en-GB" sz="1800" dirty="0"/>
              <a:t>–highlight </a:t>
            </a:r>
            <a:r>
              <a:rPr lang="en-GB" sz="1800" dirty="0" smtClean="0"/>
              <a:t>importance, use </a:t>
            </a:r>
            <a:r>
              <a:rPr lang="en-GB" sz="1800" dirty="0"/>
              <a:t>and access to unlock potential</a:t>
            </a:r>
            <a:endParaRPr lang="en-GB" sz="1800" b="1" dirty="0"/>
          </a:p>
          <a:p>
            <a:pPr>
              <a:spcAft>
                <a:spcPts val="300"/>
              </a:spcAft>
            </a:pPr>
            <a:r>
              <a:rPr lang="en-GB" sz="2000" b="1" dirty="0" smtClean="0"/>
              <a:t>Sport, recreation and play- </a:t>
            </a:r>
            <a:r>
              <a:rPr lang="en-GB" sz="1800" dirty="0" smtClean="0"/>
              <a:t>facilities, community hubs, safer streets</a:t>
            </a:r>
          </a:p>
          <a:p>
            <a:pPr>
              <a:spcAft>
                <a:spcPts val="300"/>
              </a:spcAft>
            </a:pPr>
            <a:r>
              <a:rPr lang="en-GB" sz="2000" b="1" dirty="0" smtClean="0"/>
              <a:t>Community Food Environment</a:t>
            </a:r>
            <a:r>
              <a:rPr lang="en-GB" sz="2000" dirty="0" smtClean="0"/>
              <a:t>- </a:t>
            </a:r>
            <a:r>
              <a:rPr lang="en-GB" sz="1800" dirty="0" smtClean="0"/>
              <a:t>limits </a:t>
            </a:r>
            <a:r>
              <a:rPr lang="en-GB" sz="1800" dirty="0"/>
              <a:t>on establishment of HFTs around schools and </a:t>
            </a:r>
            <a:r>
              <a:rPr lang="en-GB" sz="1800" dirty="0" smtClean="0"/>
              <a:t>communities and support </a:t>
            </a:r>
            <a:r>
              <a:rPr lang="en-GB" sz="1800" dirty="0"/>
              <a:t>to increase healthier food options on high </a:t>
            </a:r>
            <a:r>
              <a:rPr lang="en-GB" sz="1800" dirty="0" smtClean="0"/>
              <a:t>streets</a:t>
            </a:r>
          </a:p>
          <a:p>
            <a:pPr>
              <a:spcAft>
                <a:spcPts val="300"/>
              </a:spcAft>
            </a:pPr>
            <a:r>
              <a:rPr lang="en-GB" sz="2000" b="1" dirty="0"/>
              <a:t>Advertising</a:t>
            </a:r>
            <a:r>
              <a:rPr lang="en-GB" sz="1800" b="1" dirty="0"/>
              <a:t> </a:t>
            </a:r>
            <a:r>
              <a:rPr lang="en-GB" sz="1800" dirty="0"/>
              <a:t>- A ban on advertising and promotion of HFSS foods trains, buses, schools public spaces</a:t>
            </a:r>
          </a:p>
          <a:p>
            <a:pPr>
              <a:spcAft>
                <a:spcPts val="300"/>
              </a:spcAft>
            </a:pPr>
            <a:endParaRPr lang="en-GB" sz="20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15959" y="635949"/>
            <a:ext cx="10760075" cy="393542"/>
          </a:xfrm>
        </p:spPr>
        <p:txBody>
          <a:bodyPr/>
          <a:lstStyle/>
          <a:p>
            <a:r>
              <a:rPr lang="en-GB" dirty="0" smtClean="0"/>
              <a:t>Healthy Weight Healthy Wales</a:t>
            </a:r>
          </a:p>
          <a:p>
            <a:r>
              <a:rPr lang="en-GB" dirty="0" smtClean="0">
                <a:solidFill>
                  <a:srgbClr val="E03882"/>
                </a:solidFill>
              </a:rPr>
              <a:t>Areas most Relevant to Planning</a:t>
            </a:r>
            <a:endParaRPr lang="en-GB" dirty="0">
              <a:solidFill>
                <a:srgbClr val="E03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87240" y="480848"/>
            <a:ext cx="7162800" cy="628912"/>
          </a:xfrm>
        </p:spPr>
        <p:txBody>
          <a:bodyPr/>
          <a:lstStyle/>
          <a:p>
            <a:pPr algn="r"/>
            <a:r>
              <a:rPr lang="en-GB" dirty="0" smtClean="0"/>
              <a:t>Healthy Weight Healthy Wales</a:t>
            </a:r>
          </a:p>
          <a:p>
            <a:pPr algn="r"/>
            <a:r>
              <a:rPr lang="en-GB" dirty="0" smtClean="0">
                <a:solidFill>
                  <a:srgbClr val="E03882"/>
                </a:solidFill>
              </a:rPr>
              <a:t>Delivery </a:t>
            </a:r>
            <a:r>
              <a:rPr lang="en-GB" dirty="0" smtClean="0">
                <a:solidFill>
                  <a:srgbClr val="E03882"/>
                </a:solidFill>
              </a:rPr>
              <a:t>Plan- 2020-2022</a:t>
            </a:r>
            <a:endParaRPr lang="en-GB" dirty="0">
              <a:solidFill>
                <a:srgbClr val="E0388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0" y="583134"/>
            <a:ext cx="2426680" cy="2453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0" y="3353801"/>
            <a:ext cx="2536229" cy="256217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060184" y="1690655"/>
            <a:ext cx="6141720" cy="3326291"/>
          </a:xfrm>
          <a:prstGeom prst="wedgeEllipseCallout">
            <a:avLst>
              <a:gd name="adj1" fmla="val -68475"/>
              <a:gd name="adj2" fmla="val -5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000" b="1" i="1" dirty="0">
                <a:solidFill>
                  <a:srgbClr val="F9C402"/>
                </a:solidFill>
              </a:rPr>
              <a:t>Develop support for local planning decisions. </a:t>
            </a:r>
            <a:endParaRPr lang="en-GB" sz="2000" b="1" i="1" dirty="0" smtClean="0">
              <a:solidFill>
                <a:srgbClr val="F9C402"/>
              </a:solidFill>
            </a:endParaRPr>
          </a:p>
          <a:p>
            <a:pPr algn="ctr"/>
            <a:r>
              <a:rPr lang="en-GB" sz="2000" i="1" dirty="0" smtClean="0"/>
              <a:t>We </a:t>
            </a:r>
            <a:r>
              <a:rPr lang="en-GB" sz="2000" i="1" dirty="0"/>
              <a:t>will develop Supplementary Planning Guidance (SPG) template and supporting guidance for ‘Healthy Weight Environments’ in Wales to assist local planning officers</a:t>
            </a:r>
          </a:p>
        </p:txBody>
      </p:sp>
    </p:spTree>
    <p:extLst>
      <p:ext uri="{BB962C8B-B14F-4D97-AF65-F5344CB8AC3E}">
        <p14:creationId xmlns:p14="http://schemas.microsoft.com/office/powerpoint/2010/main" val="36713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5963" y="2230644"/>
            <a:ext cx="10760075" cy="3467616"/>
          </a:xfrm>
        </p:spPr>
        <p:txBody>
          <a:bodyPr/>
          <a:lstStyle/>
          <a:p>
            <a:r>
              <a:rPr lang="en-GB" dirty="0" smtClean="0"/>
              <a:t>To support spatial planners and public health teams in practice</a:t>
            </a:r>
          </a:p>
          <a:p>
            <a:r>
              <a:rPr lang="en-GB" dirty="0" smtClean="0"/>
              <a:t>Provide a resource which can aide addressing </a:t>
            </a:r>
            <a:r>
              <a:rPr lang="en-GB" dirty="0" err="1" smtClean="0"/>
              <a:t>obeso</a:t>
            </a:r>
            <a:r>
              <a:rPr lang="en-GB" dirty="0" smtClean="0"/>
              <a:t>-genic environments </a:t>
            </a:r>
          </a:p>
          <a:p>
            <a:r>
              <a:rPr lang="en-GB" dirty="0" smtClean="0"/>
              <a:t>To be a flexible and adaptable tool for Local Authorities to use </a:t>
            </a:r>
            <a:r>
              <a:rPr lang="en-GB" b="1" dirty="0" smtClean="0"/>
              <a:t>in tandem </a:t>
            </a:r>
            <a:r>
              <a:rPr lang="en-GB" dirty="0" smtClean="0"/>
              <a:t>with a range of other local interventions </a:t>
            </a:r>
            <a:r>
              <a:rPr lang="en-GB" dirty="0">
                <a:solidFill>
                  <a:schemeClr val="accent1"/>
                </a:solidFill>
              </a:rPr>
              <a:t>and </a:t>
            </a:r>
            <a:r>
              <a:rPr lang="en-GB" dirty="0" smtClean="0">
                <a:solidFill>
                  <a:schemeClr val="accent1"/>
                </a:solidFill>
              </a:rPr>
              <a:t>policies</a:t>
            </a:r>
            <a:endParaRPr lang="en-GB" dirty="0" smtClean="0"/>
          </a:p>
          <a:p>
            <a:r>
              <a:rPr lang="en-GB" dirty="0" smtClean="0"/>
              <a:t>To support and strengthen a consideration of health and well-being in spatial planning and development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accent1"/>
                </a:solidFill>
              </a:rPr>
              <a:t>Template for a Supplementary </a:t>
            </a:r>
            <a:r>
              <a:rPr lang="en-GB" b="0" dirty="0">
                <a:solidFill>
                  <a:schemeClr val="accent1"/>
                </a:solidFill>
              </a:rPr>
              <a:t>Planning Guidance </a:t>
            </a:r>
            <a:r>
              <a:rPr lang="en-GB" b="0" dirty="0" smtClean="0">
                <a:solidFill>
                  <a:schemeClr val="accent1"/>
                </a:solidFill>
              </a:rPr>
              <a:t>for </a:t>
            </a:r>
            <a:r>
              <a:rPr lang="en-GB" b="0" dirty="0">
                <a:solidFill>
                  <a:schemeClr val="accent1"/>
                </a:solidFill>
              </a:rPr>
              <a:t>‘Healthy </a:t>
            </a:r>
            <a:r>
              <a:rPr lang="en-GB" b="0" dirty="0" smtClean="0">
                <a:solidFill>
                  <a:schemeClr val="accent1"/>
                </a:solidFill>
              </a:rPr>
              <a:t>Environments’  </a:t>
            </a:r>
            <a:endParaRPr lang="en-GB" b="0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20436" y="1633936"/>
            <a:ext cx="10760075" cy="393542"/>
          </a:xfrm>
        </p:spPr>
        <p:txBody>
          <a:bodyPr/>
          <a:lstStyle/>
          <a:p>
            <a:r>
              <a:rPr lang="en-GB" dirty="0" smtClean="0"/>
              <a:t>Aim of the document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4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15963" y="2230644"/>
            <a:ext cx="10760075" cy="4221669"/>
          </a:xfrm>
        </p:spPr>
        <p:txBody>
          <a:bodyPr/>
          <a:lstStyle/>
          <a:p>
            <a:r>
              <a:rPr lang="en-GB" dirty="0" smtClean="0"/>
              <a:t>Housing</a:t>
            </a:r>
          </a:p>
          <a:p>
            <a:r>
              <a:rPr lang="en-GB" dirty="0" smtClean="0"/>
              <a:t>Natural and built environment</a:t>
            </a:r>
          </a:p>
          <a:p>
            <a:r>
              <a:rPr lang="en-GB" dirty="0"/>
              <a:t>Physical Activity</a:t>
            </a:r>
          </a:p>
          <a:p>
            <a:r>
              <a:rPr lang="en-GB" dirty="0" smtClean="0"/>
              <a:t>Behaviours affecting health – fast food outlets, gambling outlets</a:t>
            </a:r>
          </a:p>
          <a:p>
            <a:r>
              <a:rPr lang="en-GB" dirty="0" smtClean="0"/>
              <a:t>Health care facilities and service provision for the population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Welsh </a:t>
            </a:r>
            <a:r>
              <a:rPr lang="en-GB" dirty="0">
                <a:solidFill>
                  <a:srgbClr val="FF0000"/>
                </a:solidFill>
              </a:rPr>
              <a:t>Government’s National Development </a:t>
            </a:r>
            <a:r>
              <a:rPr lang="en-GB" dirty="0" smtClean="0">
                <a:solidFill>
                  <a:srgbClr val="FF0000"/>
                </a:solidFill>
              </a:rPr>
              <a:t>Framework states</a:t>
            </a: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i="1" dirty="0">
                <a:solidFill>
                  <a:srgbClr val="FF0000"/>
                </a:solidFill>
              </a:rPr>
              <a:t> ‘physical and mental health and well-being outcomes are central to spatial decision making’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importance of spatial planning in relation to health and wellbeing and health to spatial planning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15963" y="1181521"/>
            <a:ext cx="10760075" cy="393542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Barton and Grant, 2006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determinants of health and wellbeing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GB" dirty="0" smtClean="0"/>
              <a:t>Spatial </a:t>
            </a:r>
            <a:r>
              <a:rPr lang="en-GB" dirty="0"/>
              <a:t>planning has the ability to positively </a:t>
            </a:r>
            <a:r>
              <a:rPr lang="en-GB" dirty="0" smtClean="0"/>
              <a:t>/ negatively influence </a:t>
            </a:r>
            <a:r>
              <a:rPr lang="en-GB" dirty="0"/>
              <a:t>health </a:t>
            </a:r>
          </a:p>
          <a:p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66" y="1860411"/>
            <a:ext cx="4018234" cy="3991800"/>
          </a:xfrm>
        </p:spPr>
      </p:pic>
    </p:spTree>
    <p:extLst>
      <p:ext uri="{BB962C8B-B14F-4D97-AF65-F5344CB8AC3E}">
        <p14:creationId xmlns:p14="http://schemas.microsoft.com/office/powerpoint/2010/main" val="35945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5963" y="1343891"/>
            <a:ext cx="10760075" cy="5073184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2 workshops held (2019) - wide range of national / local spatial planning and health practitioners and policy officers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Clear feedback that a template / resource is welcome to support both public health and spatial planners to address the proliferation of Fast Food Outlets (FFOs) and support creating healthy places and environments.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Funding obtained. Research Officer hired 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2 stakeholder workshops to be held alongside meetings (Spring 2020). Feedback and comments incorporated into draft.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Publish </a:t>
            </a:r>
            <a:r>
              <a:rPr lang="en-GB" dirty="0">
                <a:solidFill>
                  <a:schemeClr val="accent1"/>
                </a:solidFill>
              </a:rPr>
              <a:t>a Template </a:t>
            </a:r>
            <a:r>
              <a:rPr lang="en-GB" i="1" dirty="0">
                <a:solidFill>
                  <a:schemeClr val="accent1"/>
                </a:solidFill>
              </a:rPr>
              <a:t>Supplementary Planning Guidance </a:t>
            </a:r>
            <a:r>
              <a:rPr lang="en-GB" dirty="0">
                <a:solidFill>
                  <a:schemeClr val="accent1"/>
                </a:solidFill>
              </a:rPr>
              <a:t>(SPG) for ‘Healthy Environments’ and supporting </a:t>
            </a:r>
            <a:r>
              <a:rPr lang="en-GB" smtClean="0">
                <a:solidFill>
                  <a:schemeClr val="accent1"/>
                </a:solidFill>
              </a:rPr>
              <a:t>guidance 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Progress and process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2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28255" y="1158976"/>
            <a:ext cx="10547783" cy="4693236"/>
          </a:xfrm>
        </p:spPr>
        <p:txBody>
          <a:bodyPr>
            <a:normAutofit/>
          </a:bodyPr>
          <a:lstStyle/>
          <a:p>
            <a:r>
              <a:rPr lang="en-GB" dirty="0" smtClean="0"/>
              <a:t>Provides an opportunity for dialogue </a:t>
            </a:r>
            <a:r>
              <a:rPr lang="en-GB" dirty="0"/>
              <a:t>at an early stage between planning officers, public health practitioners and local authorities </a:t>
            </a:r>
          </a:p>
          <a:p>
            <a:r>
              <a:rPr lang="en-GB" dirty="0" smtClean="0"/>
              <a:t>Supports the delivery of the </a:t>
            </a:r>
            <a:r>
              <a:rPr lang="en-GB" i="1" dirty="0" smtClean="0"/>
              <a:t>‘Healthy Weight: Healthy Wales</a:t>
            </a:r>
            <a:r>
              <a:rPr lang="en-GB" dirty="0" smtClean="0"/>
              <a:t>’; WBFGA and NDF aims and objectives</a:t>
            </a:r>
          </a:p>
          <a:p>
            <a:r>
              <a:rPr lang="en-GB" dirty="0"/>
              <a:t>Evidence and strategies to develop a healthy environment including a focus on food </a:t>
            </a:r>
          </a:p>
          <a:p>
            <a:r>
              <a:rPr lang="en-GB" dirty="0" smtClean="0"/>
              <a:t>Promote healthy </a:t>
            </a:r>
            <a:r>
              <a:rPr lang="en-GB" dirty="0"/>
              <a:t>built environments that encourage active travel and create green and blue spaces</a:t>
            </a:r>
          </a:p>
          <a:p>
            <a:r>
              <a:rPr lang="en-GB" dirty="0"/>
              <a:t>Long term adoption </a:t>
            </a:r>
            <a:r>
              <a:rPr lang="en-GB" dirty="0" smtClean="0"/>
              <a:t>of </a:t>
            </a:r>
            <a:r>
              <a:rPr lang="en-GB" dirty="0"/>
              <a:t>a ‘Health in All Policies’ approach to </a:t>
            </a:r>
            <a:r>
              <a:rPr lang="en-GB" dirty="0" smtClean="0"/>
              <a:t>planning and deliver Wellbeing Goals and 5 ways of working</a:t>
            </a:r>
          </a:p>
          <a:p>
            <a:r>
              <a:rPr lang="en-GB" dirty="0" smtClean="0"/>
              <a:t>Can be utilised along with other interventions, policies and tools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Outcome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04154" y="1934947"/>
            <a:ext cx="70053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FB9AB"/>
                </a:solidFill>
                <a:effectLst/>
              </a:rPr>
              <a:t>10,000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4FB9A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23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2775" t="14921" r="53373" b="61771"/>
          <a:stretch/>
        </p:blipFill>
        <p:spPr bwMode="auto">
          <a:xfrm>
            <a:off x="725170" y="623252"/>
            <a:ext cx="2512060" cy="1613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50234" t="40748" r="655" b="28830"/>
          <a:stretch/>
        </p:blipFill>
        <p:spPr bwMode="auto">
          <a:xfrm>
            <a:off x="8825728" y="623252"/>
            <a:ext cx="2813685" cy="2106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2"/>
          <a:srcRect l="49248" t="14122" r="4956" b="61542"/>
          <a:stretch/>
        </p:blipFill>
        <p:spPr bwMode="auto">
          <a:xfrm>
            <a:off x="1126003" y="3423550"/>
            <a:ext cx="2623820" cy="168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/>
          <a:srcRect l="16513" t="74611" r="9533" b="1384"/>
          <a:stretch/>
        </p:blipFill>
        <p:spPr bwMode="auto">
          <a:xfrm>
            <a:off x="7134814" y="3262130"/>
            <a:ext cx="4236085" cy="1661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2"/>
          <a:srcRect t="40295" r="56710" b="29974"/>
          <a:stretch/>
        </p:blipFill>
        <p:spPr bwMode="auto">
          <a:xfrm>
            <a:off x="4561931" y="1539693"/>
            <a:ext cx="2480310" cy="2058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Strategic Priority 3 – Deep Dive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5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1"/>
          <a:stretch/>
        </p:blipFill>
        <p:spPr bwMode="auto">
          <a:xfrm>
            <a:off x="2953577" y="226031"/>
            <a:ext cx="6222073" cy="570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43" y="998718"/>
            <a:ext cx="8844211" cy="420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Obesity- A Complex Public </a:t>
            </a:r>
            <a:r>
              <a:rPr lang="en-GB" dirty="0"/>
              <a:t>H</a:t>
            </a:r>
            <a:r>
              <a:rPr lang="en-GB" dirty="0" smtClean="0"/>
              <a:t>ealth </a:t>
            </a:r>
            <a:r>
              <a:rPr lang="en-GB" dirty="0"/>
              <a:t>I</a:t>
            </a:r>
            <a:r>
              <a:rPr lang="en-GB" dirty="0" smtClean="0"/>
              <a:t>ssue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Strategic Priority 3 – Deep Dive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0" y="1687285"/>
            <a:ext cx="7772398" cy="416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78803" y="1612147"/>
            <a:ext cx="10760075" cy="5032660"/>
          </a:xfrm>
        </p:spPr>
        <p:txBody>
          <a:bodyPr/>
          <a:lstStyle/>
          <a:p>
            <a:r>
              <a:rPr lang="en-GB" dirty="0" smtClean="0"/>
              <a:t>Obesity is a complex adaptive system- requires a dynamic, flexible, adaptable approach</a:t>
            </a:r>
          </a:p>
          <a:p>
            <a:r>
              <a:rPr lang="en-GB" dirty="0" smtClean="0"/>
              <a:t>Full partnership engagement - with clarity around contributions</a:t>
            </a:r>
          </a:p>
          <a:p>
            <a:r>
              <a:rPr lang="en-GB" dirty="0" smtClean="0"/>
              <a:t>Long term </a:t>
            </a:r>
            <a:r>
              <a:rPr lang="en-GB" dirty="0"/>
              <a:t>commitment </a:t>
            </a:r>
            <a:endParaRPr lang="en-GB" dirty="0" smtClean="0"/>
          </a:p>
          <a:p>
            <a:r>
              <a:rPr lang="en-GB" dirty="0" smtClean="0"/>
              <a:t>Strong </a:t>
            </a:r>
            <a:r>
              <a:rPr lang="en-GB" dirty="0"/>
              <a:t>and visible </a:t>
            </a:r>
            <a:r>
              <a:rPr lang="en-GB" dirty="0" smtClean="0"/>
              <a:t>systems leadership</a:t>
            </a:r>
          </a:p>
          <a:p>
            <a:r>
              <a:rPr lang="en-GB" dirty="0" smtClean="0"/>
              <a:t>Commitment </a:t>
            </a:r>
            <a:r>
              <a:rPr lang="en-GB" dirty="0"/>
              <a:t>to monitoring and evaluation.  </a:t>
            </a:r>
            <a:endParaRPr lang="en-GB" dirty="0" smtClean="0"/>
          </a:p>
          <a:p>
            <a:pPr lvl="1"/>
            <a:r>
              <a:rPr lang="en-GB" dirty="0" smtClean="0"/>
              <a:t>System </a:t>
            </a:r>
            <a:r>
              <a:rPr lang="en-GB" dirty="0"/>
              <a:t>wide action requires the ability to measure change both quickly and robustly. </a:t>
            </a:r>
          </a:p>
          <a:p>
            <a:r>
              <a:rPr lang="en-GB" dirty="0" smtClean="0"/>
              <a:t>Create environment and conditions to enable change</a:t>
            </a:r>
          </a:p>
          <a:p>
            <a:endParaRPr lang="en-GB" sz="1200" dirty="0" smtClean="0"/>
          </a:p>
          <a:p>
            <a:pPr marL="0" indent="0">
              <a:buNone/>
            </a:pPr>
            <a:r>
              <a:rPr lang="en-GB" sz="1200" b="1" dirty="0">
                <a:solidFill>
                  <a:srgbClr val="F9C402"/>
                </a:solidFill>
              </a:rPr>
              <a:t>France: EPODE , Netherlands: JOGG and Amsterdam Healthy Weight Programme – </a:t>
            </a:r>
            <a:r>
              <a:rPr lang="en-GB" sz="1200" b="1" dirty="0" err="1">
                <a:solidFill>
                  <a:srgbClr val="F9C402"/>
                </a:solidFill>
              </a:rPr>
              <a:t>Gemeente</a:t>
            </a:r>
            <a:r>
              <a:rPr lang="en-GB" sz="1200" b="1" dirty="0">
                <a:solidFill>
                  <a:srgbClr val="F9C402"/>
                </a:solidFill>
              </a:rPr>
              <a:t> Amsterdam, USA: Healthy Communities Study, UK: Whole systems approach to obesity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Learning from the </a:t>
            </a:r>
            <a:r>
              <a:rPr lang="en-GB" dirty="0" smtClean="0"/>
              <a:t>International </a:t>
            </a:r>
            <a:r>
              <a:rPr lang="en-GB" dirty="0"/>
              <a:t>E</a:t>
            </a:r>
            <a:r>
              <a:rPr lang="en-GB" dirty="0" smtClean="0"/>
              <a:t>vidence</a:t>
            </a:r>
            <a:r>
              <a:rPr lang="en-GB" baseline="30000" dirty="0" smtClean="0">
                <a:solidFill>
                  <a:srgbClr val="F9C402"/>
                </a:solidFill>
              </a:rPr>
              <a:t>1</a:t>
            </a:r>
            <a:endParaRPr lang="en-GB" baseline="30000" dirty="0">
              <a:solidFill>
                <a:srgbClr val="F9C40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3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5F455A-393F-364F-8C06-B7631F825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147DC0-AE17-F843-9EAA-B634658C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</TotalTime>
  <Words>652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Courier New</vt:lpstr>
      <vt:lpstr>Ubuntu</vt:lpstr>
      <vt:lpstr>Ubuntu Light</vt:lpstr>
      <vt:lpstr>Verdana</vt:lpstr>
      <vt:lpstr>Office Theme</vt:lpstr>
      <vt:lpstr>Developing a Supplementary Planning Guidance Template for ‘Healthy Environments’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Lucy O'Loughlin (Public Health Wales - No. 2 Capital Quarter)</cp:lastModifiedBy>
  <cp:revision>81</cp:revision>
  <cp:lastPrinted>2018-02-28T08:37:13Z</cp:lastPrinted>
  <dcterms:created xsi:type="dcterms:W3CDTF">2017-10-31T10:35:26Z</dcterms:created>
  <dcterms:modified xsi:type="dcterms:W3CDTF">2020-01-28T19:43:55Z</dcterms:modified>
</cp:coreProperties>
</file>