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6"/>
  </p:notesMasterIdLst>
  <p:sldIdLst>
    <p:sldId id="256" r:id="rId2"/>
    <p:sldId id="263" r:id="rId3"/>
    <p:sldId id="262" r:id="rId4"/>
    <p:sldId id="274" r:id="rId5"/>
    <p:sldId id="279" r:id="rId6"/>
    <p:sldId id="261" r:id="rId7"/>
    <p:sldId id="277" r:id="rId8"/>
    <p:sldId id="286" r:id="rId9"/>
    <p:sldId id="289" r:id="rId10"/>
    <p:sldId id="268" r:id="rId11"/>
    <p:sldId id="266" r:id="rId12"/>
    <p:sldId id="267" r:id="rId13"/>
    <p:sldId id="275" r:id="rId14"/>
    <p:sldId id="276" r:id="rId15"/>
    <p:sldId id="269" r:id="rId16"/>
    <p:sldId id="284" r:id="rId17"/>
    <p:sldId id="270" r:id="rId18"/>
    <p:sldId id="280" r:id="rId19"/>
    <p:sldId id="272" r:id="rId20"/>
    <p:sldId id="271" r:id="rId21"/>
    <p:sldId id="282" r:id="rId22"/>
    <p:sldId id="273" r:id="rId23"/>
    <p:sldId id="285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6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103090-E623-4965-8957-79E51E004A6F}" type="doc">
      <dgm:prSet loTypeId="urn:microsoft.com/office/officeart/2005/8/layout/radial4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D08134BC-D48F-4607-89E3-10F0792C7D4E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HIA</a:t>
          </a:r>
          <a:endParaRPr lang="en-US" dirty="0"/>
        </a:p>
      </dgm:t>
    </dgm:pt>
    <dgm:pt modelId="{2FD5C63E-2D89-4D42-B373-9A69B4C2EE8D}" type="parTrans" cxnId="{509FED88-9D9A-40AD-9F4D-BD8361FE6EDB}">
      <dgm:prSet/>
      <dgm:spPr/>
      <dgm:t>
        <a:bodyPr/>
        <a:lstStyle/>
        <a:p>
          <a:endParaRPr lang="en-US"/>
        </a:p>
      </dgm:t>
    </dgm:pt>
    <dgm:pt modelId="{DA0FA3B0-BE27-436E-ABE2-00F6FA55B5D4}" type="sibTrans" cxnId="{509FED88-9D9A-40AD-9F4D-BD8361FE6EDB}">
      <dgm:prSet/>
      <dgm:spPr/>
      <dgm:t>
        <a:bodyPr/>
        <a:lstStyle/>
        <a:p>
          <a:endParaRPr lang="en-US"/>
        </a:p>
      </dgm:t>
    </dgm:pt>
    <dgm:pt modelId="{5B0508BE-3EEB-4424-94E3-56ABAD6D23F3}">
      <dgm:prSet phldrT="[Text]" custT="1"/>
      <dgm:spPr/>
      <dgm:t>
        <a:bodyPr/>
        <a:lstStyle/>
        <a:p>
          <a:r>
            <a:rPr lang="en-US" sz="4000" dirty="0" smtClean="0"/>
            <a:t>PHW</a:t>
          </a:r>
        </a:p>
        <a:p>
          <a:r>
            <a:rPr lang="en-GB" sz="1400" dirty="0" smtClean="0"/>
            <a:t>(WHIASU)</a:t>
          </a:r>
          <a:endParaRPr lang="en-US" sz="1400" dirty="0"/>
        </a:p>
      </dgm:t>
    </dgm:pt>
    <dgm:pt modelId="{DDCE4403-C3E8-4B7A-BAC0-1F4A92D9BF54}" type="parTrans" cxnId="{4F9622D1-B532-4309-8E0F-20444E8CDAE5}">
      <dgm:prSet/>
      <dgm:spPr/>
      <dgm:t>
        <a:bodyPr/>
        <a:lstStyle/>
        <a:p>
          <a:endParaRPr lang="en-US"/>
        </a:p>
      </dgm:t>
    </dgm:pt>
    <dgm:pt modelId="{47146091-4D7C-4EE7-88F7-B5C80A9CAEF7}" type="sibTrans" cxnId="{4F9622D1-B532-4309-8E0F-20444E8CDAE5}">
      <dgm:prSet/>
      <dgm:spPr/>
      <dgm:t>
        <a:bodyPr/>
        <a:lstStyle/>
        <a:p>
          <a:endParaRPr lang="en-US"/>
        </a:p>
      </dgm:t>
    </dgm:pt>
    <dgm:pt modelId="{10AF635F-AB75-4B2E-8534-7383C2EF4585}">
      <dgm:prSet phldrT="[Text]"/>
      <dgm:spPr/>
      <dgm:t>
        <a:bodyPr/>
        <a:lstStyle/>
        <a:p>
          <a:r>
            <a:rPr lang="en-US" dirty="0" smtClean="0"/>
            <a:t>PSB</a:t>
          </a:r>
          <a:endParaRPr lang="en-US" dirty="0"/>
        </a:p>
      </dgm:t>
    </dgm:pt>
    <dgm:pt modelId="{98AF8391-63C7-44AC-A6A0-E61C2399FD28}" type="parTrans" cxnId="{E7D31F68-0DC9-4708-ADA1-9E754B742E6D}">
      <dgm:prSet/>
      <dgm:spPr/>
      <dgm:t>
        <a:bodyPr/>
        <a:lstStyle/>
        <a:p>
          <a:endParaRPr lang="en-US"/>
        </a:p>
      </dgm:t>
    </dgm:pt>
    <dgm:pt modelId="{D1EF85B7-D4E7-4AA6-9683-DEE0EC0B290F}" type="sibTrans" cxnId="{E7D31F68-0DC9-4708-ADA1-9E754B742E6D}">
      <dgm:prSet/>
      <dgm:spPr/>
      <dgm:t>
        <a:bodyPr/>
        <a:lstStyle/>
        <a:p>
          <a:endParaRPr lang="en-US"/>
        </a:p>
      </dgm:t>
    </dgm:pt>
    <dgm:pt modelId="{830E8869-B194-4CD7-BED9-D5D0E2619B70}">
      <dgm:prSet phldrT="[Text]"/>
      <dgm:spPr/>
      <dgm:t>
        <a:bodyPr/>
        <a:lstStyle/>
        <a:p>
          <a:r>
            <a:rPr lang="en-US" dirty="0" smtClean="0"/>
            <a:t>LDP Team</a:t>
          </a:r>
          <a:endParaRPr lang="en-US" dirty="0"/>
        </a:p>
      </dgm:t>
    </dgm:pt>
    <dgm:pt modelId="{7DA70D52-3EB3-4CE2-981F-D0C49F6D7F37}" type="parTrans" cxnId="{99422E82-0AF6-4F4F-8683-6188193C5762}">
      <dgm:prSet/>
      <dgm:spPr/>
      <dgm:t>
        <a:bodyPr/>
        <a:lstStyle/>
        <a:p>
          <a:endParaRPr lang="en-US"/>
        </a:p>
      </dgm:t>
    </dgm:pt>
    <dgm:pt modelId="{71D22092-5B85-4DB2-A31A-16CB9316AEEB}" type="sibTrans" cxnId="{99422E82-0AF6-4F4F-8683-6188193C5762}">
      <dgm:prSet/>
      <dgm:spPr/>
      <dgm:t>
        <a:bodyPr/>
        <a:lstStyle/>
        <a:p>
          <a:endParaRPr lang="en-US"/>
        </a:p>
      </dgm:t>
    </dgm:pt>
    <dgm:pt modelId="{89CC1F5D-31A7-49E8-987E-727DD618E796}" type="pres">
      <dgm:prSet presAssocID="{1C103090-E623-4965-8957-79E51E004A6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0C92C4-EB8A-47E9-85EE-2AD8C1D21C97}" type="pres">
      <dgm:prSet presAssocID="{D08134BC-D48F-4607-89E3-10F0792C7D4E}" presName="centerShape" presStyleLbl="node0" presStyleIdx="0" presStyleCnt="1"/>
      <dgm:spPr/>
      <dgm:t>
        <a:bodyPr/>
        <a:lstStyle/>
        <a:p>
          <a:endParaRPr lang="en-US"/>
        </a:p>
      </dgm:t>
    </dgm:pt>
    <dgm:pt modelId="{3EC8A960-A7A0-4236-B3F9-70B57187D00B}" type="pres">
      <dgm:prSet presAssocID="{DDCE4403-C3E8-4B7A-BAC0-1F4A92D9BF54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79439E89-A43B-4006-A906-5F1427FEA2A4}" type="pres">
      <dgm:prSet presAssocID="{5B0508BE-3EEB-4424-94E3-56ABAD6D23F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09D94-468A-4C4D-8E3E-2B550B1CEF4E}" type="pres">
      <dgm:prSet presAssocID="{98AF8391-63C7-44AC-A6A0-E61C2399FD28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E3EA0AA2-3612-4494-87B4-1CB3539D3074}" type="pres">
      <dgm:prSet presAssocID="{10AF635F-AB75-4B2E-8534-7383C2EF458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B9B82C-09B7-4F3F-A4ED-B899BD96C60B}" type="pres">
      <dgm:prSet presAssocID="{7DA70D52-3EB3-4CE2-981F-D0C49F6D7F37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9761CA90-5CED-4FDB-BA67-E8684EC9042C}" type="pres">
      <dgm:prSet presAssocID="{830E8869-B194-4CD7-BED9-D5D0E2619B7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9FED88-9D9A-40AD-9F4D-BD8361FE6EDB}" srcId="{1C103090-E623-4965-8957-79E51E004A6F}" destId="{D08134BC-D48F-4607-89E3-10F0792C7D4E}" srcOrd="0" destOrd="0" parTransId="{2FD5C63E-2D89-4D42-B373-9A69B4C2EE8D}" sibTransId="{DA0FA3B0-BE27-436E-ABE2-00F6FA55B5D4}"/>
    <dgm:cxn modelId="{51ABD459-EE10-4781-9CA6-D1AC0ED4C7D5}" type="presOf" srcId="{D08134BC-D48F-4607-89E3-10F0792C7D4E}" destId="{8F0C92C4-EB8A-47E9-85EE-2AD8C1D21C97}" srcOrd="0" destOrd="0" presId="urn:microsoft.com/office/officeart/2005/8/layout/radial4"/>
    <dgm:cxn modelId="{4BD97086-AC2B-4B6E-AC6B-F5CE8F639A01}" type="presOf" srcId="{1C103090-E623-4965-8957-79E51E004A6F}" destId="{89CC1F5D-31A7-49E8-987E-727DD618E796}" srcOrd="0" destOrd="0" presId="urn:microsoft.com/office/officeart/2005/8/layout/radial4"/>
    <dgm:cxn modelId="{683226C7-94E6-434E-B3A8-46DAF423182D}" type="presOf" srcId="{10AF635F-AB75-4B2E-8534-7383C2EF4585}" destId="{E3EA0AA2-3612-4494-87B4-1CB3539D3074}" srcOrd="0" destOrd="0" presId="urn:microsoft.com/office/officeart/2005/8/layout/radial4"/>
    <dgm:cxn modelId="{3E52D832-EEB8-403A-ACB0-8973C7BEA6BA}" type="presOf" srcId="{830E8869-B194-4CD7-BED9-D5D0E2619B70}" destId="{9761CA90-5CED-4FDB-BA67-E8684EC9042C}" srcOrd="0" destOrd="0" presId="urn:microsoft.com/office/officeart/2005/8/layout/radial4"/>
    <dgm:cxn modelId="{4DF0E0CF-7F82-4BC9-94E7-BC138DCAD75D}" type="presOf" srcId="{98AF8391-63C7-44AC-A6A0-E61C2399FD28}" destId="{2DE09D94-468A-4C4D-8E3E-2B550B1CEF4E}" srcOrd="0" destOrd="0" presId="urn:microsoft.com/office/officeart/2005/8/layout/radial4"/>
    <dgm:cxn modelId="{4D8CF93B-2837-4F23-892D-9EC7252498DC}" type="presOf" srcId="{5B0508BE-3EEB-4424-94E3-56ABAD6D23F3}" destId="{79439E89-A43B-4006-A906-5F1427FEA2A4}" srcOrd="0" destOrd="0" presId="urn:microsoft.com/office/officeart/2005/8/layout/radial4"/>
    <dgm:cxn modelId="{4F9622D1-B532-4309-8E0F-20444E8CDAE5}" srcId="{D08134BC-D48F-4607-89E3-10F0792C7D4E}" destId="{5B0508BE-3EEB-4424-94E3-56ABAD6D23F3}" srcOrd="0" destOrd="0" parTransId="{DDCE4403-C3E8-4B7A-BAC0-1F4A92D9BF54}" sibTransId="{47146091-4D7C-4EE7-88F7-B5C80A9CAEF7}"/>
    <dgm:cxn modelId="{99422E82-0AF6-4F4F-8683-6188193C5762}" srcId="{D08134BC-D48F-4607-89E3-10F0792C7D4E}" destId="{830E8869-B194-4CD7-BED9-D5D0E2619B70}" srcOrd="2" destOrd="0" parTransId="{7DA70D52-3EB3-4CE2-981F-D0C49F6D7F37}" sibTransId="{71D22092-5B85-4DB2-A31A-16CB9316AEEB}"/>
    <dgm:cxn modelId="{93045B4E-37F8-43D1-93B5-6D222DB13968}" type="presOf" srcId="{7DA70D52-3EB3-4CE2-981F-D0C49F6D7F37}" destId="{1FB9B82C-09B7-4F3F-A4ED-B899BD96C60B}" srcOrd="0" destOrd="0" presId="urn:microsoft.com/office/officeart/2005/8/layout/radial4"/>
    <dgm:cxn modelId="{E7D31F68-0DC9-4708-ADA1-9E754B742E6D}" srcId="{D08134BC-D48F-4607-89E3-10F0792C7D4E}" destId="{10AF635F-AB75-4B2E-8534-7383C2EF4585}" srcOrd="1" destOrd="0" parTransId="{98AF8391-63C7-44AC-A6A0-E61C2399FD28}" sibTransId="{D1EF85B7-D4E7-4AA6-9683-DEE0EC0B290F}"/>
    <dgm:cxn modelId="{A42D180C-4B0F-41EC-83FC-26F5DD2C889F}" type="presOf" srcId="{DDCE4403-C3E8-4B7A-BAC0-1F4A92D9BF54}" destId="{3EC8A960-A7A0-4236-B3F9-70B57187D00B}" srcOrd="0" destOrd="0" presId="urn:microsoft.com/office/officeart/2005/8/layout/radial4"/>
    <dgm:cxn modelId="{743F2795-9505-4A2D-AA7B-8B3130313C6D}" type="presParOf" srcId="{89CC1F5D-31A7-49E8-987E-727DD618E796}" destId="{8F0C92C4-EB8A-47E9-85EE-2AD8C1D21C97}" srcOrd="0" destOrd="0" presId="urn:microsoft.com/office/officeart/2005/8/layout/radial4"/>
    <dgm:cxn modelId="{31554CED-54DD-4F5F-89CB-236F854BA153}" type="presParOf" srcId="{89CC1F5D-31A7-49E8-987E-727DD618E796}" destId="{3EC8A960-A7A0-4236-B3F9-70B57187D00B}" srcOrd="1" destOrd="0" presId="urn:microsoft.com/office/officeart/2005/8/layout/radial4"/>
    <dgm:cxn modelId="{14897A88-34E8-4F20-B32C-185FC4CD95C6}" type="presParOf" srcId="{89CC1F5D-31A7-49E8-987E-727DD618E796}" destId="{79439E89-A43B-4006-A906-5F1427FEA2A4}" srcOrd="2" destOrd="0" presId="urn:microsoft.com/office/officeart/2005/8/layout/radial4"/>
    <dgm:cxn modelId="{249EC668-015D-4C79-8E25-ACA1A3A7AD61}" type="presParOf" srcId="{89CC1F5D-31A7-49E8-987E-727DD618E796}" destId="{2DE09D94-468A-4C4D-8E3E-2B550B1CEF4E}" srcOrd="3" destOrd="0" presId="urn:microsoft.com/office/officeart/2005/8/layout/radial4"/>
    <dgm:cxn modelId="{722B92F1-8EC7-4EBD-A734-82567816118F}" type="presParOf" srcId="{89CC1F5D-31A7-49E8-987E-727DD618E796}" destId="{E3EA0AA2-3612-4494-87B4-1CB3539D3074}" srcOrd="4" destOrd="0" presId="urn:microsoft.com/office/officeart/2005/8/layout/radial4"/>
    <dgm:cxn modelId="{14AE8D44-89ED-4036-A4BB-92018FE0D97B}" type="presParOf" srcId="{89CC1F5D-31A7-49E8-987E-727DD618E796}" destId="{1FB9B82C-09B7-4F3F-A4ED-B899BD96C60B}" srcOrd="5" destOrd="0" presId="urn:microsoft.com/office/officeart/2005/8/layout/radial4"/>
    <dgm:cxn modelId="{E2749BC4-88A6-4797-B1AE-CD8D110A5CB2}" type="presParOf" srcId="{89CC1F5D-31A7-49E8-987E-727DD618E796}" destId="{9761CA90-5CED-4FDB-BA67-E8684EC9042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C92C4-EB8A-47E9-85EE-2AD8C1D21C97}">
      <dsp:nvSpPr>
        <dsp:cNvPr id="0" name=""/>
        <dsp:cNvSpPr/>
      </dsp:nvSpPr>
      <dsp:spPr>
        <a:xfrm>
          <a:off x="1950282" y="2212811"/>
          <a:ext cx="1798891" cy="1798891"/>
        </a:xfrm>
        <a:prstGeom prst="ellipse">
          <a:avLst/>
        </a:prstGeom>
        <a:solidFill>
          <a:schemeClr val="accent4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/>
            <a:t>HIA</a:t>
          </a:r>
          <a:endParaRPr lang="en-US" sz="5700" kern="1200" dirty="0"/>
        </a:p>
      </dsp:txBody>
      <dsp:txXfrm>
        <a:off x="2213723" y="2476252"/>
        <a:ext cx="1272009" cy="1272009"/>
      </dsp:txXfrm>
    </dsp:sp>
    <dsp:sp modelId="{3EC8A960-A7A0-4236-B3F9-70B57187D00B}">
      <dsp:nvSpPr>
        <dsp:cNvPr id="0" name=""/>
        <dsp:cNvSpPr/>
      </dsp:nvSpPr>
      <dsp:spPr>
        <a:xfrm rot="12900000">
          <a:off x="730240" y="1877542"/>
          <a:ext cx="1444453" cy="51268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439E89-A43B-4006-A906-5F1427FEA2A4}">
      <dsp:nvSpPr>
        <dsp:cNvPr id="0" name=""/>
        <dsp:cNvSpPr/>
      </dsp:nvSpPr>
      <dsp:spPr>
        <a:xfrm>
          <a:off x="6380" y="1036053"/>
          <a:ext cx="1708946" cy="13671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PHW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(WHIASU)</a:t>
          </a:r>
          <a:endParaRPr lang="en-US" sz="1400" kern="1200" dirty="0"/>
        </a:p>
      </dsp:txBody>
      <dsp:txXfrm>
        <a:off x="46423" y="1076096"/>
        <a:ext cx="1628860" cy="1287071"/>
      </dsp:txXfrm>
    </dsp:sp>
    <dsp:sp modelId="{2DE09D94-468A-4C4D-8E3E-2B550B1CEF4E}">
      <dsp:nvSpPr>
        <dsp:cNvPr id="0" name=""/>
        <dsp:cNvSpPr/>
      </dsp:nvSpPr>
      <dsp:spPr>
        <a:xfrm rot="16200000">
          <a:off x="2127501" y="1150173"/>
          <a:ext cx="1444453" cy="51268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A0AA2-3612-4494-87B4-1CB3539D3074}">
      <dsp:nvSpPr>
        <dsp:cNvPr id="0" name=""/>
        <dsp:cNvSpPr/>
      </dsp:nvSpPr>
      <dsp:spPr>
        <a:xfrm>
          <a:off x="1995255" y="710"/>
          <a:ext cx="1708946" cy="13671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PSB</a:t>
          </a:r>
          <a:endParaRPr lang="en-US" sz="4000" kern="1200" dirty="0"/>
        </a:p>
      </dsp:txBody>
      <dsp:txXfrm>
        <a:off x="2035298" y="40753"/>
        <a:ext cx="1628860" cy="1287071"/>
      </dsp:txXfrm>
    </dsp:sp>
    <dsp:sp modelId="{1FB9B82C-09B7-4F3F-A4ED-B899BD96C60B}">
      <dsp:nvSpPr>
        <dsp:cNvPr id="0" name=""/>
        <dsp:cNvSpPr/>
      </dsp:nvSpPr>
      <dsp:spPr>
        <a:xfrm rot="19500000">
          <a:off x="3524763" y="1877542"/>
          <a:ext cx="1444453" cy="51268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1CA90-5CED-4FDB-BA67-E8684EC9042C}">
      <dsp:nvSpPr>
        <dsp:cNvPr id="0" name=""/>
        <dsp:cNvSpPr/>
      </dsp:nvSpPr>
      <dsp:spPr>
        <a:xfrm>
          <a:off x="3984129" y="1036053"/>
          <a:ext cx="1708946" cy="13671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LDP Team</a:t>
          </a:r>
          <a:endParaRPr lang="en-US" sz="4000" kern="1200" dirty="0"/>
        </a:p>
      </dsp:txBody>
      <dsp:txXfrm>
        <a:off x="4024172" y="1076096"/>
        <a:ext cx="1628860" cy="1287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811F4-A892-420E-92AD-5C4CA68B5F5F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15808-6A11-4AC5-AC37-891ED9AD6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013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 going to focus on the details of HIA or LDP – presentation will focus on how we undertook an HIA for a large project.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15808-6A11-4AC5-AC37-891ED9AD608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490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Refine</a:t>
            </a:r>
            <a:r>
              <a:rPr lang="en-GB" baseline="0" dirty="0" smtClean="0"/>
              <a:t> slide.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15808-6A11-4AC5-AC37-891ED9AD608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555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 smtClean="0"/>
              <a:t>Unemployed people 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Homeless people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Areas in need of social and economic regeneration 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People on a low income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Disadvantaged groups, including gypsies and travellers and people fleeing domestic abuse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15808-6A11-4AC5-AC37-891ED9AD608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560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 smtClean="0"/>
              <a:t>Bridgend – child obesity</a:t>
            </a:r>
            <a:r>
              <a:rPr lang="en-GB" baseline="0" dirty="0" smtClean="0"/>
              <a:t> levels</a:t>
            </a:r>
            <a:endParaRPr lang="en-GB" dirty="0" smtClean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Unemployed people 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Homeless people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Areas in need of social and economic regeneration 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People on a low income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Disadvantaged groups, including gypsies and travellers and people fleeing domestic abuse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15808-6A11-4AC5-AC37-891ED9AD608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193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Just skim over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15808-6A11-4AC5-AC37-891ED9AD608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247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 smtClean="0"/>
              <a:t>Not a dig at Cardiff City Council – this could happen anywhere.</a:t>
            </a:r>
            <a:r>
              <a:rPr lang="en-GB" baseline="0" dirty="0" smtClean="0"/>
              <a:t> </a:t>
            </a:r>
            <a:r>
              <a:rPr lang="en-GB" dirty="0" smtClean="0"/>
              <a:t>Planning not equipped at present to deal with this type of issue. Decision</a:t>
            </a:r>
            <a:r>
              <a:rPr lang="en-GB" baseline="0" dirty="0" smtClean="0"/>
              <a:t> made on technical issues such as impact upon the road network, design, impact on residential amenity. </a:t>
            </a:r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15808-6A11-4AC5-AC37-891ED9AD608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807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(interrelated)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potential positive, detrimental or unintended consequences for health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15808-6A11-4AC5-AC37-891ED9AD608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453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</a:t>
            </a:r>
            <a:r>
              <a:rPr lang="en-GB" baseline="0" dirty="0" smtClean="0"/>
              <a:t> talking about specific details of HIA but more the process.</a:t>
            </a:r>
          </a:p>
          <a:p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Requires a Health Impact Assessment (HIA) to be carried out by public bodies to assess the likely effect, both short and long term on physical and mental health.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15808-6A11-4AC5-AC37-891ED9AD608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983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HIA currently not statutory – but soon will be!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15808-6A11-4AC5-AC37-891ED9AD60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900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</a:t>
            </a:r>
            <a:r>
              <a:rPr lang="en-GB" baseline="0" dirty="0" smtClean="0"/>
              <a:t> Ways of working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15808-6A11-4AC5-AC37-891ED9AD608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435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Rationale for involving</a:t>
            </a:r>
            <a:r>
              <a:rPr lang="en-GB" baseline="0" dirty="0" smtClean="0"/>
              <a:t> PHW / PSB</a:t>
            </a:r>
          </a:p>
          <a:p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Why did we engage with PHW? – expertise and we did not want this to be a tick box exercise 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accent3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accent3"/>
                </a:solidFill>
              </a:rPr>
              <a:t>As far I am aware this is first time this has happened so you have the opportunity to really sell this as a sustainable way forward….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15808-6A11-4AC5-AC37-891ED9AD608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435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assesses the potential positive, detrimental or unintended consequences for health and well-being of the proposed LDP as it emerges and how it will impact on the population of Bridgend County Borough.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15808-6A11-4AC5-AC37-891ED9AD608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390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Collaboration</a:t>
            </a:r>
            <a:r>
              <a:rPr lang="en-GB" baseline="0" dirty="0" smtClean="0"/>
              <a:t> nothing new in planning – PSB provided the platform to target key stakeholders in one place…..</a:t>
            </a: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Health Impact Assessment “screening“ workshop to engage local stakeholders at an early stage in identifying how the draft Preferred Strategy for the LDP might impact on key health and well-being priorities in the County Borough of Bridgend, and what areas of evidence on health and well-being should be included in the LDP to ensure that health and well-being are promoted and protected in the plan.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15808-6A11-4AC5-AC37-891ED9AD608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194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</a:t>
            </a:r>
            <a:r>
              <a:rPr lang="en-GB" baseline="0" dirty="0" smtClean="0"/>
              <a:t> a talking shop. Key aims and objectives / focused session.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15808-6A11-4AC5-AC37-891ED9AD608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881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C787-C690-4573-A6D3-39230F596C2A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FE2F-6C55-4204-9A38-F9E6459AF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457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C787-C690-4573-A6D3-39230F596C2A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FE2F-6C55-4204-9A38-F9E6459AF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79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C787-C690-4573-A6D3-39230F596C2A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FE2F-6C55-4204-9A38-F9E6459AF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324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C787-C690-4573-A6D3-39230F596C2A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FE2F-6C55-4204-9A38-F9E6459AF6D4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4131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C787-C690-4573-A6D3-39230F596C2A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FE2F-6C55-4204-9A38-F9E6459AF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222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C787-C690-4573-A6D3-39230F596C2A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FE2F-6C55-4204-9A38-F9E6459AF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125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C787-C690-4573-A6D3-39230F596C2A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FE2F-6C55-4204-9A38-F9E6459AF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896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C787-C690-4573-A6D3-39230F596C2A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FE2F-6C55-4204-9A38-F9E6459AF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394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C787-C690-4573-A6D3-39230F596C2A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FE2F-6C55-4204-9A38-F9E6459AF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50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C787-C690-4573-A6D3-39230F596C2A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FE2F-6C55-4204-9A38-F9E6459AF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40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C787-C690-4573-A6D3-39230F596C2A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FE2F-6C55-4204-9A38-F9E6459AF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0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C787-C690-4573-A6D3-39230F596C2A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FE2F-6C55-4204-9A38-F9E6459AF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66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C787-C690-4573-A6D3-39230F596C2A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FE2F-6C55-4204-9A38-F9E6459AF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275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C787-C690-4573-A6D3-39230F596C2A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FE2F-6C55-4204-9A38-F9E6459AF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15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C787-C690-4573-A6D3-39230F596C2A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FE2F-6C55-4204-9A38-F9E6459AF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85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C787-C690-4573-A6D3-39230F596C2A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FE2F-6C55-4204-9A38-F9E6459AF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770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C787-C690-4573-A6D3-39230F596C2A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FE2F-6C55-4204-9A38-F9E6459AF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282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B8AC787-C690-4573-A6D3-39230F596C2A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4FE2F-6C55-4204-9A38-F9E6459AF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2263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Health Impact Assessment 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9271" y="4178569"/>
            <a:ext cx="6620968" cy="861420"/>
          </a:xfrm>
        </p:spPr>
        <p:txBody>
          <a:bodyPr/>
          <a:lstStyle/>
          <a:p>
            <a:r>
              <a:rPr lang="en-GB" dirty="0" smtClean="0"/>
              <a:t>Bridgend local Development Plan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HIA</a:t>
            </a:r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555" y="724708"/>
            <a:ext cx="496776" cy="33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1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Engagement and Collaboration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18368684"/>
              </p:ext>
            </p:extLst>
          </p:nvPr>
        </p:nvGraphicFramePr>
        <p:xfrm>
          <a:off x="1741779" y="2034161"/>
          <a:ext cx="5699457" cy="4012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HIA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15712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Engagement and Collaboration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5" y="2396939"/>
            <a:ext cx="4465485" cy="3146611"/>
          </a:xfrm>
        </p:spPr>
        <p:txBody>
          <a:bodyPr>
            <a:normAutofit/>
          </a:bodyPr>
          <a:lstStyle/>
          <a:p>
            <a:r>
              <a:rPr lang="en-GB" dirty="0" smtClean="0"/>
              <a:t>Why did we engage with WHIASU (Public Health Wales)?</a:t>
            </a:r>
          </a:p>
          <a:p>
            <a:endParaRPr lang="en-GB" dirty="0" smtClean="0"/>
          </a:p>
          <a:p>
            <a:r>
              <a:rPr lang="en-GB" dirty="0" smtClean="0"/>
              <a:t>Expertise &amp; knowledge</a:t>
            </a:r>
          </a:p>
          <a:p>
            <a:endParaRPr lang="en-GB" dirty="0" smtClean="0"/>
          </a:p>
          <a:p>
            <a:r>
              <a:rPr lang="en-GB" dirty="0" smtClean="0"/>
              <a:t>Did not want this to be a tick box exercise </a:t>
            </a:r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481" y="2697109"/>
            <a:ext cx="2793892" cy="1568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27" y="4811643"/>
            <a:ext cx="1092807" cy="9511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HIA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5474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975" y="508377"/>
            <a:ext cx="8166309" cy="1400530"/>
          </a:xfrm>
        </p:spPr>
        <p:txBody>
          <a:bodyPr/>
          <a:lstStyle/>
          <a:p>
            <a:r>
              <a:rPr lang="en-GB" sz="3200" b="1" dirty="0" smtClean="0"/>
              <a:t>Role of the PSB - Champion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84" y="2016598"/>
            <a:ext cx="4007903" cy="3146611"/>
          </a:xfrm>
        </p:spPr>
        <p:txBody>
          <a:bodyPr>
            <a:normAutofit/>
          </a:bodyPr>
          <a:lstStyle/>
          <a:p>
            <a:r>
              <a:rPr lang="en-GB" dirty="0" smtClean="0"/>
              <a:t>Why did we engage with the PSB? </a:t>
            </a:r>
          </a:p>
          <a:p>
            <a:endParaRPr lang="en-GB" dirty="0" smtClean="0"/>
          </a:p>
          <a:p>
            <a:r>
              <a:rPr lang="en-GB" dirty="0" smtClean="0"/>
              <a:t>Key stakeholders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Assets Sub Board of the PSB agreed to </a:t>
            </a:r>
            <a:r>
              <a:rPr lang="en-GB" dirty="0" smtClean="0"/>
              <a:t>host the HIA work.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309" y="2477556"/>
            <a:ext cx="3910395" cy="28339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HIA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0747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How did we do it?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820" y="1790532"/>
            <a:ext cx="7608634" cy="4195481"/>
          </a:xfrm>
        </p:spPr>
        <p:txBody>
          <a:bodyPr>
            <a:normAutofit/>
          </a:bodyPr>
          <a:lstStyle/>
          <a:p>
            <a:r>
              <a:rPr lang="en-GB" dirty="0" smtClean="0"/>
              <a:t>PSB: </a:t>
            </a:r>
            <a:r>
              <a:rPr lang="en-GB" b="1" dirty="0" smtClean="0"/>
              <a:t>HIA</a:t>
            </a:r>
            <a:r>
              <a:rPr lang="en-GB" dirty="0" smtClean="0"/>
              <a:t> </a:t>
            </a:r>
            <a:r>
              <a:rPr lang="en-GB" b="1" dirty="0" smtClean="0"/>
              <a:t>Screening Workshop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578" y="3191062"/>
            <a:ext cx="4110662" cy="25177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HIA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532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PSB Screening Workshop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576" y="1639457"/>
            <a:ext cx="7613497" cy="45519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At the start of the </a:t>
            </a:r>
            <a:r>
              <a:rPr lang="en-GB" dirty="0" smtClean="0"/>
              <a:t>process - LDP still </a:t>
            </a:r>
            <a:r>
              <a:rPr lang="en-GB" dirty="0"/>
              <a:t>in </a:t>
            </a:r>
            <a:r>
              <a:rPr lang="en-GB" dirty="0" smtClean="0"/>
              <a:t>development.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Key aim:</a:t>
            </a:r>
          </a:p>
          <a:p>
            <a:r>
              <a:rPr lang="en-GB" dirty="0"/>
              <a:t>D</a:t>
            </a:r>
            <a:r>
              <a:rPr lang="en-GB" dirty="0" smtClean="0"/>
              <a:t>esigned </a:t>
            </a:r>
            <a:r>
              <a:rPr lang="en-GB" dirty="0"/>
              <a:t>to inform the content of </a:t>
            </a:r>
            <a:r>
              <a:rPr lang="en-GB" dirty="0" smtClean="0"/>
              <a:t>the </a:t>
            </a:r>
            <a:r>
              <a:rPr lang="en-GB" dirty="0"/>
              <a:t>LDP at an early </a:t>
            </a:r>
            <a:r>
              <a:rPr lang="en-GB" dirty="0" smtClean="0"/>
              <a:t>stage.</a:t>
            </a:r>
          </a:p>
          <a:p>
            <a:endParaRPr lang="en-GB" dirty="0" smtClean="0"/>
          </a:p>
          <a:p>
            <a:r>
              <a:rPr lang="en-GB" dirty="0"/>
              <a:t>T</a:t>
            </a:r>
            <a:r>
              <a:rPr lang="en-GB" dirty="0" smtClean="0"/>
              <a:t>o </a:t>
            </a:r>
            <a:r>
              <a:rPr lang="en-GB" dirty="0"/>
              <a:t>ensure consideration and integration of health, well-being and inequalities throughout the preparation of the </a:t>
            </a:r>
            <a:r>
              <a:rPr lang="en-GB" dirty="0" smtClean="0"/>
              <a:t>LDP.</a:t>
            </a:r>
          </a:p>
          <a:p>
            <a:endParaRPr lang="en-GB" dirty="0" smtClean="0"/>
          </a:p>
          <a:p>
            <a:r>
              <a:rPr lang="en-GB" dirty="0"/>
              <a:t>Establish what areas of evidence on health and well-being should be included in the LDP to ensure that health and well-being are promoted and protected in the plan.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HIA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3016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PSB Screening Workshop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778" y="1440674"/>
            <a:ext cx="7306486" cy="50793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200" b="1" dirty="0" smtClean="0"/>
              <a:t>The </a:t>
            </a:r>
            <a:r>
              <a:rPr lang="en-GB" sz="2200" b="1" dirty="0"/>
              <a:t>Workshop</a:t>
            </a:r>
            <a:r>
              <a:rPr lang="en-GB" b="1" dirty="0"/>
              <a:t>	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19 </a:t>
            </a:r>
            <a:r>
              <a:rPr lang="en-GB" dirty="0"/>
              <a:t>people participated in the </a:t>
            </a:r>
            <a:r>
              <a:rPr lang="en-GB" dirty="0" smtClean="0"/>
              <a:t>workshop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key </a:t>
            </a:r>
            <a:r>
              <a:rPr lang="en-GB" dirty="0"/>
              <a:t>health </a:t>
            </a:r>
            <a:r>
              <a:rPr lang="en-GB" dirty="0" smtClean="0"/>
              <a:t>indicators identified </a:t>
            </a:r>
            <a:r>
              <a:rPr lang="en-GB" dirty="0"/>
              <a:t>for </a:t>
            </a:r>
            <a:r>
              <a:rPr lang="en-GB" dirty="0" smtClean="0"/>
              <a:t>Bridgend</a:t>
            </a:r>
          </a:p>
          <a:p>
            <a:endParaRPr lang="en-GB" dirty="0"/>
          </a:p>
          <a:p>
            <a:r>
              <a:rPr lang="en-GB" dirty="0" smtClean="0"/>
              <a:t>Discussion - value </a:t>
            </a:r>
            <a:r>
              <a:rPr lang="en-GB" dirty="0"/>
              <a:t>of planning for economic, environmental and social well-being.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Two </a:t>
            </a:r>
            <a:r>
              <a:rPr lang="en-GB" dirty="0"/>
              <a:t>discussion groups were facilitated to conduct an initial Health Impact Assessment of the LDP. </a:t>
            </a:r>
            <a:endParaRPr lang="en-GB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Key </a:t>
            </a:r>
            <a:r>
              <a:rPr lang="en-GB" dirty="0"/>
              <a:t>population groups who need to be considered in the </a:t>
            </a:r>
            <a:r>
              <a:rPr lang="en-GB" dirty="0" smtClean="0"/>
              <a:t>LDP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the </a:t>
            </a:r>
            <a:r>
              <a:rPr lang="en-GB" dirty="0"/>
              <a:t>potential impacts of the LDP on the health and well-being of the </a:t>
            </a:r>
            <a:r>
              <a:rPr lang="en-GB" dirty="0" smtClean="0"/>
              <a:t>people </a:t>
            </a:r>
            <a:r>
              <a:rPr lang="en-GB" dirty="0"/>
              <a:t>of Bridgend were identified</a:t>
            </a:r>
            <a:r>
              <a:rPr lang="en-GB" dirty="0" smtClean="0"/>
              <a:t>.</a:t>
            </a:r>
            <a:endParaRPr lang="en-GB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064" y="1289650"/>
            <a:ext cx="2323868" cy="16841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HIA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3376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Outcomes of workshop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338" y="1408868"/>
            <a:ext cx="3982104" cy="4960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Summary of </a:t>
            </a:r>
            <a:r>
              <a:rPr lang="en-GB" b="1" dirty="0" smtClean="0"/>
              <a:t>Findings – stand out issues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Population </a:t>
            </a:r>
            <a:r>
              <a:rPr lang="en-GB" dirty="0"/>
              <a:t>groups potentially impacted by the plan were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GB" dirty="0"/>
              <a:t>Older adults – the importance of recognising the needs of the ageing population in housing and development </a:t>
            </a:r>
            <a:r>
              <a:rPr lang="en-GB" dirty="0" smtClean="0"/>
              <a:t>design</a:t>
            </a:r>
          </a:p>
          <a:p>
            <a:pPr lvl="0"/>
            <a:endParaRPr lang="en-GB" dirty="0"/>
          </a:p>
          <a:p>
            <a:pPr marL="0" lvl="0" indent="0">
              <a:buNone/>
            </a:pPr>
            <a:endParaRPr lang="en-GB" dirty="0"/>
          </a:p>
          <a:p>
            <a:pPr lvl="0"/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HIA</a:t>
            </a:r>
            <a:endParaRPr lang="en-GB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982" y="2727046"/>
            <a:ext cx="3098359" cy="232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4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Outcomes of workshop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338" y="1408868"/>
            <a:ext cx="7480677" cy="4960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Summary of </a:t>
            </a:r>
            <a:r>
              <a:rPr lang="en-GB" b="1" dirty="0" smtClean="0"/>
              <a:t>Findings – stand out issues</a:t>
            </a:r>
            <a:endParaRPr lang="en-GB" dirty="0"/>
          </a:p>
          <a:p>
            <a:pPr marL="0" lvl="0" indent="0">
              <a:buNone/>
            </a:pPr>
            <a:endParaRPr lang="en-GB" dirty="0"/>
          </a:p>
          <a:p>
            <a:r>
              <a:rPr lang="en-GB" dirty="0"/>
              <a:t>Bridgend – child obesity levels</a:t>
            </a:r>
          </a:p>
          <a:p>
            <a:pPr marL="0" lvl="0" indent="0">
              <a:buNone/>
            </a:pPr>
            <a:endParaRPr lang="en-GB" dirty="0" smtClean="0"/>
          </a:p>
          <a:p>
            <a:pPr marL="0" lvl="0" indent="0">
              <a:buNone/>
            </a:pPr>
            <a:endParaRPr lang="en-GB" dirty="0" smtClean="0"/>
          </a:p>
          <a:p>
            <a:pPr lvl="0"/>
            <a:r>
              <a:rPr lang="en-GB" dirty="0" smtClean="0"/>
              <a:t>Children </a:t>
            </a:r>
            <a:r>
              <a:rPr lang="en-GB" dirty="0"/>
              <a:t>and young people </a:t>
            </a:r>
            <a:r>
              <a:rPr lang="en-GB" dirty="0" smtClean="0"/>
              <a:t>–recognising </a:t>
            </a:r>
            <a:r>
              <a:rPr lang="en-GB" dirty="0"/>
              <a:t>the importance of access to green outdoor space, active travel and healthy food environments as drivers in reducing obesity levels in </a:t>
            </a:r>
            <a:r>
              <a:rPr lang="en-GB" dirty="0" smtClean="0"/>
              <a:t>children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777" y="5025418"/>
            <a:ext cx="2630225" cy="1604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HIA</a:t>
            </a:r>
            <a:endParaRPr lang="en-GB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36" y="1931372"/>
            <a:ext cx="2777366" cy="148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1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159" y="1289599"/>
            <a:ext cx="7842741" cy="54372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400" b="1" dirty="0"/>
              <a:t>Determinants of health and well-being potentially impacted by the LDP were:</a:t>
            </a:r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GB" dirty="0"/>
              <a:t>Affordable and high quality housing  </a:t>
            </a:r>
          </a:p>
          <a:p>
            <a:pPr lvl="0"/>
            <a:r>
              <a:rPr lang="en-GB" dirty="0"/>
              <a:t>Employment opportunities </a:t>
            </a:r>
          </a:p>
          <a:p>
            <a:pPr lvl="0"/>
            <a:r>
              <a:rPr lang="en-GB" dirty="0"/>
              <a:t>Lifestyles – in particular the importance of ensuring that opportunities for physical activity </a:t>
            </a:r>
            <a:r>
              <a:rPr lang="en-GB" dirty="0" smtClean="0"/>
              <a:t>are </a:t>
            </a:r>
            <a:r>
              <a:rPr lang="en-GB" dirty="0"/>
              <a:t>increased </a:t>
            </a:r>
          </a:p>
          <a:p>
            <a:pPr lvl="0"/>
            <a:r>
              <a:rPr lang="en-GB" dirty="0"/>
              <a:t>Community Safety </a:t>
            </a:r>
          </a:p>
          <a:p>
            <a:pPr lvl="0"/>
            <a:r>
              <a:rPr lang="en-GB" dirty="0"/>
              <a:t>Cohesive communities </a:t>
            </a:r>
          </a:p>
          <a:p>
            <a:pPr lvl="0"/>
            <a:r>
              <a:rPr lang="en-GB" dirty="0" smtClean="0"/>
              <a:t>Making </a:t>
            </a:r>
            <a:r>
              <a:rPr lang="en-GB" dirty="0"/>
              <a:t>best use of existing community assets and town centres</a:t>
            </a:r>
          </a:p>
          <a:p>
            <a:pPr lvl="0"/>
            <a:r>
              <a:rPr lang="en-GB" dirty="0"/>
              <a:t>Air quality and noise pollution</a:t>
            </a:r>
          </a:p>
          <a:p>
            <a:pPr lvl="0"/>
            <a:r>
              <a:rPr lang="en-GB" dirty="0"/>
              <a:t>Green/blue spaces and biodiversity for health and well-being </a:t>
            </a:r>
          </a:p>
          <a:p>
            <a:pPr lvl="0"/>
            <a:r>
              <a:rPr lang="en-GB" dirty="0"/>
              <a:t>Connectivity and easy access to services – including health services </a:t>
            </a:r>
          </a:p>
          <a:p>
            <a:pPr lvl="0"/>
            <a:r>
              <a:rPr lang="en-GB" dirty="0"/>
              <a:t>Inequalities in healthy life expectancy </a:t>
            </a:r>
          </a:p>
          <a:p>
            <a:pPr lvl="0"/>
            <a:r>
              <a:rPr lang="en-GB" dirty="0"/>
              <a:t>Climate change impacts / renewable energy </a:t>
            </a:r>
          </a:p>
          <a:p>
            <a:pPr lvl="0"/>
            <a:r>
              <a:rPr lang="en-GB" dirty="0"/>
              <a:t>Green and active transport </a:t>
            </a:r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</p:spPr>
        <p:txBody>
          <a:bodyPr/>
          <a:lstStyle/>
          <a:p>
            <a:r>
              <a:rPr lang="en-GB" sz="3200" b="1" dirty="0" smtClean="0"/>
              <a:t>Outcomes of workshop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HIA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5503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What did we achieve?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437" y="1853248"/>
            <a:ext cx="3386963" cy="4238129"/>
          </a:xfrm>
        </p:spPr>
        <p:txBody>
          <a:bodyPr>
            <a:normAutofit/>
          </a:bodyPr>
          <a:lstStyle/>
          <a:p>
            <a:r>
              <a:rPr lang="en-GB" dirty="0"/>
              <a:t>P</a:t>
            </a:r>
            <a:r>
              <a:rPr lang="en-GB" dirty="0" smtClean="0"/>
              <a:t>rocess </a:t>
            </a:r>
            <a:r>
              <a:rPr lang="en-GB" dirty="0"/>
              <a:t>informed development of the Preferred </a:t>
            </a:r>
            <a:r>
              <a:rPr lang="en-GB" dirty="0" smtClean="0"/>
              <a:t>Strategy &amp; strategic policies</a:t>
            </a:r>
          </a:p>
          <a:p>
            <a:endParaRPr lang="en-GB" dirty="0"/>
          </a:p>
          <a:p>
            <a:r>
              <a:rPr lang="en-GB" dirty="0" smtClean="0"/>
              <a:t>A </a:t>
            </a:r>
            <a:r>
              <a:rPr lang="en-GB" dirty="0"/>
              <a:t>HIA Screening </a:t>
            </a:r>
            <a:r>
              <a:rPr lang="en-GB" dirty="0" smtClean="0"/>
              <a:t>Report was </a:t>
            </a:r>
            <a:r>
              <a:rPr lang="en-GB" dirty="0"/>
              <a:t>prepared for the </a:t>
            </a:r>
            <a:r>
              <a:rPr lang="en-GB" dirty="0" smtClean="0"/>
              <a:t>Assets </a:t>
            </a:r>
            <a:r>
              <a:rPr lang="en-GB" dirty="0"/>
              <a:t>sub </a:t>
            </a:r>
            <a:r>
              <a:rPr lang="en-GB" dirty="0" smtClean="0"/>
              <a:t>Board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039" y="2499326"/>
            <a:ext cx="4286830" cy="2945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HIA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4309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895" y="1858144"/>
            <a:ext cx="3019394" cy="428860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013345"/>
          </a:xfrm>
        </p:spPr>
        <p:txBody>
          <a:bodyPr/>
          <a:lstStyle/>
          <a:p>
            <a:r>
              <a:rPr lang="en-GB" sz="3200" b="1" dirty="0" smtClean="0"/>
              <a:t>Context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647" y="1167387"/>
            <a:ext cx="5195248" cy="48486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Replacement </a:t>
            </a:r>
            <a:r>
              <a:rPr lang="en-GB" dirty="0"/>
              <a:t>Local Development Plan for </a:t>
            </a:r>
            <a:r>
              <a:rPr lang="en-GB" dirty="0" smtClean="0"/>
              <a:t>2018-2033 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Land-use Framework</a:t>
            </a:r>
            <a:endParaRPr lang="en-GB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Housing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Employment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Town Centres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Public Open Space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Renewable Energy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Infrastructure (Inc. </a:t>
            </a:r>
            <a:r>
              <a:rPr lang="en-GB" dirty="0"/>
              <a:t>h</a:t>
            </a:r>
            <a:r>
              <a:rPr lang="en-GB" dirty="0" smtClean="0"/>
              <a:t>ealth facilities)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HIA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1689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What did we achieve?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1" y="1687165"/>
            <a:ext cx="5026404" cy="4195481"/>
          </a:xfrm>
        </p:spPr>
        <p:txBody>
          <a:bodyPr>
            <a:normAutofit lnSpcReduction="10000"/>
          </a:bodyPr>
          <a:lstStyle/>
          <a:p>
            <a:pPr lvl="1"/>
            <a:r>
              <a:rPr lang="en-GB" dirty="0" smtClean="0"/>
              <a:t>HIA Screening Report informed the  </a:t>
            </a:r>
            <a:r>
              <a:rPr lang="en-GB" dirty="0"/>
              <a:t>development of the Preferred Strategy &amp; strategic policies</a:t>
            </a:r>
          </a:p>
          <a:p>
            <a:pPr marL="457207" lvl="1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key </a:t>
            </a:r>
            <a:r>
              <a:rPr lang="en-GB" dirty="0"/>
              <a:t>health impacts are </a:t>
            </a:r>
            <a:r>
              <a:rPr lang="en-GB" dirty="0" smtClean="0"/>
              <a:t>addressed</a:t>
            </a:r>
          </a:p>
          <a:p>
            <a:pPr marL="457207" lvl="1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identification </a:t>
            </a:r>
            <a:r>
              <a:rPr lang="en-GB" dirty="0"/>
              <a:t>of where key health impacts could be addressed in new policies within the </a:t>
            </a:r>
            <a:r>
              <a:rPr lang="en-GB" dirty="0" smtClean="0"/>
              <a:t>LDP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mapping </a:t>
            </a:r>
            <a:r>
              <a:rPr lang="en-GB" dirty="0"/>
              <a:t>other opportunities for health and well-being in the LDP </a:t>
            </a:r>
            <a:r>
              <a:rPr lang="en-GB" dirty="0" smtClean="0"/>
              <a:t>process.</a:t>
            </a:r>
            <a:endParaRPr lang="en-GB" sz="1600" dirty="0"/>
          </a:p>
          <a:p>
            <a:endParaRPr lang="en-GB" sz="1800" dirty="0"/>
          </a:p>
          <a:p>
            <a:pPr lvl="1"/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HIA</a:t>
            </a:r>
            <a:endParaRPr lang="en-GB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731" y="1723643"/>
            <a:ext cx="3019394" cy="42886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47883">
            <a:off x="6308429" y="4737636"/>
            <a:ext cx="2652499" cy="182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1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018273"/>
          </a:xfrm>
        </p:spPr>
        <p:txBody>
          <a:bodyPr/>
          <a:lstStyle/>
          <a:p>
            <a:r>
              <a:rPr lang="en-GB" sz="3200" b="1" dirty="0" smtClean="0"/>
              <a:t>Next steps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73" y="1470991"/>
            <a:ext cx="7835420" cy="50252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2600" b="1" dirty="0" smtClean="0"/>
              <a:t>To strengthen </a:t>
            </a:r>
            <a:r>
              <a:rPr lang="en-GB" sz="2600" b="1" dirty="0"/>
              <a:t>the opportunities that the LDP presents for health and </a:t>
            </a:r>
            <a:r>
              <a:rPr lang="en-GB" sz="2600" b="1" dirty="0" smtClean="0"/>
              <a:t>well-being</a:t>
            </a:r>
            <a:r>
              <a:rPr lang="en-GB" sz="2600" dirty="0" smtClean="0"/>
              <a:t>:</a:t>
            </a:r>
          </a:p>
          <a:p>
            <a:pPr marL="0" indent="0">
              <a:buNone/>
            </a:pPr>
            <a:endParaRPr lang="en-GB" sz="2600" dirty="0" smtClean="0"/>
          </a:p>
          <a:p>
            <a:r>
              <a:rPr lang="en-GB" sz="2600" dirty="0" smtClean="0"/>
              <a:t>HIA for the Deposit Plan</a:t>
            </a:r>
          </a:p>
          <a:p>
            <a:endParaRPr lang="en-GB" sz="2600" dirty="0"/>
          </a:p>
          <a:p>
            <a:pPr lvl="0"/>
            <a:r>
              <a:rPr lang="en-GB" sz="2600" dirty="0"/>
              <a:t>Develop </a:t>
            </a:r>
            <a:r>
              <a:rPr lang="en-GB" sz="2600" dirty="0" smtClean="0"/>
              <a:t>Supplementary </a:t>
            </a:r>
            <a:r>
              <a:rPr lang="en-GB" sz="2600" dirty="0"/>
              <a:t>Planning Guidance (SPG) on Health and </a:t>
            </a:r>
            <a:r>
              <a:rPr lang="en-GB" sz="2600" dirty="0" smtClean="0"/>
              <a:t>Well-being, Hot Food Takeaways and air quality.</a:t>
            </a:r>
          </a:p>
          <a:p>
            <a:pPr marL="0" lvl="0" indent="0">
              <a:buNone/>
            </a:pPr>
            <a:endParaRPr lang="en-GB" sz="2600" dirty="0" smtClean="0"/>
          </a:p>
          <a:p>
            <a:r>
              <a:rPr lang="en-GB" sz="2600" dirty="0"/>
              <a:t>Ensure health sector engagement in the review of the Green Infrastructure SPG.</a:t>
            </a:r>
          </a:p>
          <a:p>
            <a:pPr marL="0" indent="0">
              <a:buNone/>
            </a:pPr>
            <a:endParaRPr lang="en-GB" sz="2600" dirty="0"/>
          </a:p>
          <a:p>
            <a:pPr lvl="0"/>
            <a:r>
              <a:rPr lang="en-GB" sz="2600" b="1" dirty="0"/>
              <a:t>Community engagement </a:t>
            </a:r>
            <a:r>
              <a:rPr lang="en-GB" sz="2600" b="1" dirty="0" smtClean="0"/>
              <a:t>- </a:t>
            </a:r>
            <a:r>
              <a:rPr lang="en-GB" sz="2600" dirty="0" smtClean="0"/>
              <a:t>An </a:t>
            </a:r>
            <a:r>
              <a:rPr lang="en-GB" sz="2600" dirty="0"/>
              <a:t>action is included for the PSB Assets sub group to consider how local engagement and involvement in the LDP could be maximised via the PSB partners.</a:t>
            </a:r>
          </a:p>
          <a:p>
            <a:pPr marL="0" indent="0">
              <a:buNone/>
            </a:pPr>
            <a:endParaRPr lang="en-GB" sz="2600" dirty="0"/>
          </a:p>
          <a:p>
            <a:pPr lvl="0"/>
            <a:r>
              <a:rPr lang="en-GB" sz="2600" dirty="0"/>
              <a:t>Further engagement and data sharing </a:t>
            </a:r>
            <a:r>
              <a:rPr lang="en-GB" sz="2600" dirty="0" smtClean="0"/>
              <a:t>with </a:t>
            </a:r>
            <a:r>
              <a:rPr lang="en-GB" sz="2600" dirty="0"/>
              <a:t>Local Health Board and Primary Care clusters to establish land use needs for healthcare facilities on sites allocated for development.</a:t>
            </a:r>
          </a:p>
          <a:p>
            <a:pPr marL="0" lvl="0" indent="0">
              <a:buNone/>
            </a:pPr>
            <a:endParaRPr lang="en-GB" sz="26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HIA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0006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Appreciation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553648"/>
            <a:ext cx="6711654" cy="4195481"/>
          </a:xfrm>
        </p:spPr>
        <p:txBody>
          <a:bodyPr/>
          <a:lstStyle/>
          <a:p>
            <a:r>
              <a:rPr lang="en-GB" dirty="0" smtClean="0"/>
              <a:t>Continue to engage &amp; collaborate with PHW and PSB - final draft of LDP</a:t>
            </a:r>
          </a:p>
          <a:p>
            <a:endParaRPr lang="en-GB" dirty="0" smtClean="0"/>
          </a:p>
          <a:p>
            <a:r>
              <a:rPr lang="en-GB" dirty="0" smtClean="0"/>
              <a:t>Relationships established – PHW / PSB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226" y="3366887"/>
            <a:ext cx="1854209" cy="1237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364" y="4693636"/>
            <a:ext cx="1880071" cy="1880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7" y="3651389"/>
            <a:ext cx="1933575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3427096"/>
            <a:ext cx="3747715" cy="28107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HIA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9981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268" y="1537694"/>
            <a:ext cx="4131377" cy="3146611"/>
          </a:xfrm>
        </p:spPr>
        <p:txBody>
          <a:bodyPr/>
          <a:lstStyle/>
          <a:p>
            <a:endParaRPr lang="en-GB" dirty="0"/>
          </a:p>
          <a:p>
            <a:r>
              <a:rPr lang="en-GB" dirty="0" smtClean="0"/>
              <a:t>Further </a:t>
            </a:r>
            <a:r>
              <a:rPr lang="en-GB" dirty="0"/>
              <a:t>guidance is also </a:t>
            </a:r>
            <a:r>
              <a:rPr lang="en-GB" dirty="0" smtClean="0"/>
              <a:t>available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 </a:t>
            </a:r>
            <a:r>
              <a:rPr lang="en-GB" dirty="0"/>
              <a:t>Practical Guide’ (Wales Health Impact Assessment Support Unit, WHIASU</a:t>
            </a:r>
            <a:r>
              <a:rPr lang="en-GB" dirty="0" smtClean="0"/>
              <a:t>) 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303" y="1370571"/>
            <a:ext cx="3164377" cy="44632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HIA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9828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722" y="724708"/>
            <a:ext cx="3748563" cy="4960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Fast Food Takeaways </a:t>
            </a:r>
          </a:p>
          <a:p>
            <a:pPr marL="0" indent="0">
              <a:buNone/>
            </a:pPr>
            <a:endParaRPr lang="en-GB" b="1" dirty="0" smtClean="0"/>
          </a:p>
          <a:p>
            <a:r>
              <a:rPr lang="en-GB" dirty="0" smtClean="0"/>
              <a:t>300m </a:t>
            </a:r>
            <a:r>
              <a:rPr lang="en-GB" dirty="0" err="1" smtClean="0"/>
              <a:t>Coed</a:t>
            </a:r>
            <a:r>
              <a:rPr lang="en-GB" dirty="0" smtClean="0"/>
              <a:t> </a:t>
            </a:r>
            <a:r>
              <a:rPr lang="en-GB" dirty="0" err="1" smtClean="0"/>
              <a:t>Glas</a:t>
            </a:r>
            <a:r>
              <a:rPr lang="en-GB" dirty="0" smtClean="0"/>
              <a:t> Primary School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Walking distance to Comprehensive</a:t>
            </a:r>
          </a:p>
          <a:p>
            <a:endParaRPr lang="en-GB" dirty="0"/>
          </a:p>
          <a:p>
            <a:r>
              <a:rPr lang="en-GB" dirty="0" smtClean="0"/>
              <a:t>How can Planning address this key issue?</a:t>
            </a:r>
          </a:p>
          <a:p>
            <a:endParaRPr lang="en-GB" dirty="0" smtClean="0"/>
          </a:p>
          <a:p>
            <a:r>
              <a:rPr lang="en-GB" dirty="0" smtClean="0"/>
              <a:t>Change required</a:t>
            </a:r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HIA</a:t>
            </a:r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2057" t="11059" r="41695" b="14561"/>
          <a:stretch/>
        </p:blipFill>
        <p:spPr>
          <a:xfrm>
            <a:off x="4788797" y="1853248"/>
            <a:ext cx="4151988" cy="4792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803" y="3562184"/>
            <a:ext cx="2150274" cy="161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9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Health Impact Assessment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369" y="1428277"/>
            <a:ext cx="4903449" cy="4860179"/>
          </a:xfrm>
        </p:spPr>
        <p:txBody>
          <a:bodyPr>
            <a:normAutofit/>
          </a:bodyPr>
          <a:lstStyle/>
          <a:p>
            <a:endParaRPr lang="en-GB" b="1" dirty="0" smtClean="0"/>
          </a:p>
          <a:p>
            <a:r>
              <a:rPr lang="en-GB" b="1" dirty="0" smtClean="0"/>
              <a:t>Why HIA?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 smtClean="0"/>
              <a:t>The Public Health (Wales) Act 2017</a:t>
            </a:r>
          </a:p>
          <a:p>
            <a:endParaRPr lang="en-GB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R</a:t>
            </a:r>
            <a:r>
              <a:rPr lang="en-GB" dirty="0" smtClean="0"/>
              <a:t>equires a HIA to be carried out by public bodies to assess the likely effect, both short and long term on physical and mental health.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GB" dirty="0">
              <a:solidFill>
                <a:srgbClr val="FFC00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HIA regulations are not yet live -anticipated soon.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346" y="1428277"/>
            <a:ext cx="2859180" cy="40278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HIA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257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081358"/>
          </a:xfrm>
        </p:spPr>
        <p:txBody>
          <a:bodyPr/>
          <a:lstStyle/>
          <a:p>
            <a:r>
              <a:rPr lang="en-GB" sz="3200" b="1" dirty="0" smtClean="0"/>
              <a:t>Health Impact Assessment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647" y="1637288"/>
            <a:ext cx="7387706" cy="48088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Development Plans &amp; HIA – why?</a:t>
            </a:r>
            <a:endParaRPr lang="en-GB" b="1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</a:t>
            </a:r>
            <a:r>
              <a:rPr lang="en-GB" dirty="0" smtClean="0"/>
              <a:t>ssesses </a:t>
            </a:r>
            <a:r>
              <a:rPr lang="en-GB" dirty="0"/>
              <a:t>the potential positive, detrimental or unintended consequences for health and well-being of the proposed </a:t>
            </a:r>
            <a:r>
              <a:rPr lang="en-GB" dirty="0" smtClean="0"/>
              <a:t>Development Plan </a:t>
            </a:r>
            <a:r>
              <a:rPr lang="en-GB" dirty="0"/>
              <a:t>as it emerges and how it will impact on the population of Bridgend County Borough.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It will also consider inequalities and assess the potential impacts on vulnerable groups within this population.  </a:t>
            </a:r>
          </a:p>
          <a:p>
            <a:endParaRPr lang="en-GB" dirty="0"/>
          </a:p>
          <a:p>
            <a:r>
              <a:rPr lang="en-GB" dirty="0"/>
              <a:t>The HIA will provide a set of evidence based recommendations and suggestions to be considered within the LDP development process.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HIA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966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OUR APPROACH TO HIA</a:t>
            </a:r>
            <a:endParaRPr lang="en-GB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61879" y="1646417"/>
            <a:ext cx="3310120" cy="470154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92765" y="2056091"/>
            <a:ext cx="3629816" cy="420024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Bridgend Case Study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HIA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3574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196250" cy="1400530"/>
          </a:xfrm>
        </p:spPr>
        <p:txBody>
          <a:bodyPr/>
          <a:lstStyle/>
          <a:p>
            <a:r>
              <a:rPr lang="en-GB" sz="3200" b="1" dirty="0">
                <a:solidFill>
                  <a:schemeClr val="tx1"/>
                </a:solidFill>
              </a:rPr>
              <a:t>Engagement and a collaborative approach to HIA</a:t>
            </a:r>
            <a:r>
              <a:rPr lang="en-GB" dirty="0">
                <a:solidFill>
                  <a:schemeClr val="accent3"/>
                </a:solidFill>
              </a:rPr>
              <a:t/>
            </a:r>
            <a:br>
              <a:rPr lang="en-GB" dirty="0">
                <a:solidFill>
                  <a:schemeClr val="accent3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992" y="2662519"/>
            <a:ext cx="3203611" cy="4195481"/>
          </a:xfrm>
        </p:spPr>
        <p:txBody>
          <a:bodyPr>
            <a:normAutofit/>
          </a:bodyPr>
          <a:lstStyle/>
          <a:p>
            <a:r>
              <a:rPr lang="en-GB" dirty="0" smtClean="0"/>
              <a:t>Well-being Act / 5 Ways of Working</a:t>
            </a:r>
          </a:p>
          <a:p>
            <a:endParaRPr lang="en-GB" dirty="0">
              <a:solidFill>
                <a:schemeClr val="accent3"/>
              </a:solidFill>
            </a:endParaRPr>
          </a:p>
          <a:p>
            <a:endParaRPr lang="en-GB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accent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583" y="2345788"/>
            <a:ext cx="3467033" cy="39914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HIA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7393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Benefits of engagement and collaboration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4308843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Increases </a:t>
            </a:r>
            <a:r>
              <a:rPr lang="en-GB" dirty="0"/>
              <a:t>awareness across </a:t>
            </a:r>
            <a:r>
              <a:rPr lang="en-GB" dirty="0" smtClean="0"/>
              <a:t>different organisations </a:t>
            </a:r>
            <a:r>
              <a:rPr lang="en-GB" dirty="0"/>
              <a:t>of how decisions may affect </a:t>
            </a:r>
            <a:r>
              <a:rPr lang="en-GB" dirty="0" smtClean="0"/>
              <a:t>health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Identifies </a:t>
            </a:r>
            <a:r>
              <a:rPr lang="en-GB" dirty="0"/>
              <a:t>the connections between health and other policy areas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/>
              <a:t>It helps us problem-solve –health related issues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HIA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464" y="2695492"/>
            <a:ext cx="3042700" cy="228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Benefits of engagement and collaboration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4555333" cy="44961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Co-ordinates </a:t>
            </a:r>
            <a:r>
              <a:rPr lang="en-GB" dirty="0"/>
              <a:t>action between sectors to improve and protect </a:t>
            </a:r>
            <a:r>
              <a:rPr lang="en-GB" dirty="0" smtClean="0"/>
              <a:t>health</a:t>
            </a:r>
          </a:p>
          <a:p>
            <a:endParaRPr lang="en-GB" dirty="0" smtClean="0"/>
          </a:p>
          <a:p>
            <a:r>
              <a:rPr lang="en-GB" dirty="0"/>
              <a:t>Collaboration brings people (and organisations) closer </a:t>
            </a:r>
            <a:r>
              <a:rPr lang="en-GB" dirty="0" smtClean="0"/>
              <a:t>together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Collaboration helps people learn from each other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It opens up new channels for communication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HIA</a:t>
            </a:r>
            <a:endParaRPr lang="en-GB" b="1" dirty="0"/>
          </a:p>
        </p:txBody>
      </p:sp>
      <p:pic>
        <p:nvPicPr>
          <p:cNvPr id="1026" name="Picture 2" descr="Image result for public sectors working togeth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816" y="2971054"/>
            <a:ext cx="3157112" cy="177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31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Benefits of engagement and collaboration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4555333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Promotes evidence-based planning and decision-making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Supports the development of environments and services that meet local needs 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735986" y="355376"/>
            <a:ext cx="695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HIA</a:t>
            </a:r>
            <a:endParaRPr lang="en-GB" b="1" dirty="0"/>
          </a:p>
        </p:txBody>
      </p:sp>
      <p:pic>
        <p:nvPicPr>
          <p:cNvPr id="1026" name="Picture 2" descr="Image result for public sectors working togeth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816" y="2971054"/>
            <a:ext cx="3157112" cy="177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88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1047</TotalTime>
  <Words>1295</Words>
  <Application>Microsoft Office PowerPoint</Application>
  <PresentationFormat>On-screen Show (4:3)</PresentationFormat>
  <Paragraphs>253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Courier New</vt:lpstr>
      <vt:lpstr>Wingdings 3</vt:lpstr>
      <vt:lpstr>Ion</vt:lpstr>
      <vt:lpstr>Health Impact Assessment   </vt:lpstr>
      <vt:lpstr>Context</vt:lpstr>
      <vt:lpstr>Health Impact Assessment</vt:lpstr>
      <vt:lpstr>Health Impact Assessment</vt:lpstr>
      <vt:lpstr>OUR APPROACH TO HIA</vt:lpstr>
      <vt:lpstr>Engagement and a collaborative approach to HIA </vt:lpstr>
      <vt:lpstr>Benefits of engagement and collaboration</vt:lpstr>
      <vt:lpstr>Benefits of engagement and collaboration</vt:lpstr>
      <vt:lpstr>Benefits of engagement and collaboration</vt:lpstr>
      <vt:lpstr>Engagement and Collaboration  </vt:lpstr>
      <vt:lpstr>Engagement and Collaboration</vt:lpstr>
      <vt:lpstr>Role of the PSB - Champion</vt:lpstr>
      <vt:lpstr>How did we do it?</vt:lpstr>
      <vt:lpstr>PSB Screening Workshop</vt:lpstr>
      <vt:lpstr>PSB Screening Workshop</vt:lpstr>
      <vt:lpstr>Outcomes of workshop</vt:lpstr>
      <vt:lpstr>Outcomes of workshop</vt:lpstr>
      <vt:lpstr>Outcomes of workshop</vt:lpstr>
      <vt:lpstr>What did we achieve?</vt:lpstr>
      <vt:lpstr>What did we achieve?</vt:lpstr>
      <vt:lpstr>Next steps</vt:lpstr>
      <vt:lpstr>Appreciation </vt:lpstr>
      <vt:lpstr>PowerPoint Presentation</vt:lpstr>
      <vt:lpstr>PowerPoint Presentation</vt:lpstr>
    </vt:vector>
  </TitlesOfParts>
  <Company>Bridgend C.B.C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Impact Assessment</dc:title>
  <dc:creator>Richard Matthams</dc:creator>
  <cp:lastModifiedBy>Sophie O'Connell (Public Health Wales - No. 2 Capital Quarter)</cp:lastModifiedBy>
  <cp:revision>65</cp:revision>
  <dcterms:created xsi:type="dcterms:W3CDTF">2020-01-13T08:51:42Z</dcterms:created>
  <dcterms:modified xsi:type="dcterms:W3CDTF">2020-01-27T11:22:07Z</dcterms:modified>
</cp:coreProperties>
</file>